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5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56.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57.xml"/>
  <Override ContentType="application/vnd.openxmlformats-officedocument.presentationml.notesSlide+xml" PartName="/ppt/notesSlides/notesSlide44.xml"/>
  <Override ContentType="application/vnd.openxmlformats-officedocument.presentationml.notesSlide+xml" PartName="/ppt/notesSlides/notesSlide58.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5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5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5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53.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5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54.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53.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6.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55.xml"/>
  <Override ContentType="application/vnd.openxmlformats-officedocument.presentationml.slide+xml" PartName="/ppt/slides/slide29.xml"/>
  <Override ContentType="application/vnd.openxmlformats-officedocument.presentationml.slide+xml" PartName="/ppt/slides/slide5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58.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5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 id="295"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 id="308" r:id="rId58"/>
    <p:sldId id="309" r:id="rId59"/>
    <p:sldId id="310" r:id="rId60"/>
    <p:sldId id="311" r:id="rId61"/>
    <p:sldId id="312" r:id="rId62"/>
    <p:sldId id="313" r:id="rId63"/>
    <p:sldId id="314" r:id="rId64"/>
  </p:sldIdLst>
  <p:sldSz cy="5143500" cx="9144000"/>
  <p:notesSz cx="6858000" cy="9144000"/>
  <p:embeddedFontLst>
    <p:embeddedFont>
      <p:font typeface="Libre Franklin"/>
      <p:regular r:id="rId65"/>
      <p:bold r:id="rId66"/>
      <p:italic r:id="rId67"/>
      <p:boldItalic r:id="rId68"/>
    </p:embeddedFont>
    <p:embeddedFont>
      <p:font typeface="Noto Sans"/>
      <p:regular r:id="rId69"/>
      <p:bold r:id="rId70"/>
      <p:italic r:id="rId71"/>
      <p:boldItalic r:id="rId72"/>
    </p:embeddedFont>
    <p:embeddedFont>
      <p:font typeface="Oswald"/>
      <p:regular r:id="rId73"/>
      <p:bold r:id="rId74"/>
    </p:embeddedFont>
    <p:embeddedFont>
      <p:font typeface="Noto Sans JP"/>
      <p:regular r:id="rId75"/>
      <p:bold r:id="rId7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 uri="GoogleSlidesCustomDataVersion2">
      <go:slidesCustomData xmlns:go="http://customooxmlschemas.google.com/" r:id="rId77" roundtripDataSignature="AMtx7mgu8PRJbyVja4w8K9odAJMJoIfw/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42" Type="http://schemas.openxmlformats.org/officeDocument/2006/relationships/slide" Target="slides/slide37.xml"/><Relationship Id="rId41" Type="http://schemas.openxmlformats.org/officeDocument/2006/relationships/slide" Target="slides/slide36.xml"/><Relationship Id="rId44" Type="http://schemas.openxmlformats.org/officeDocument/2006/relationships/slide" Target="slides/slide39.xml"/><Relationship Id="rId43" Type="http://schemas.openxmlformats.org/officeDocument/2006/relationships/slide" Target="slides/slide38.xml"/><Relationship Id="rId46" Type="http://schemas.openxmlformats.org/officeDocument/2006/relationships/slide" Target="slides/slide41.xml"/><Relationship Id="rId45" Type="http://schemas.openxmlformats.org/officeDocument/2006/relationships/slide" Target="slides/slide40.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slide" Target="slides/slide43.xml"/><Relationship Id="rId47" Type="http://schemas.openxmlformats.org/officeDocument/2006/relationships/slide" Target="slides/slide42.xml"/><Relationship Id="rId49" Type="http://schemas.openxmlformats.org/officeDocument/2006/relationships/slide" Target="slides/slide44.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73" Type="http://schemas.openxmlformats.org/officeDocument/2006/relationships/font" Target="fonts/Oswald-regular.fntdata"/><Relationship Id="rId72" Type="http://schemas.openxmlformats.org/officeDocument/2006/relationships/font" Target="fonts/NotoSans-boldItalic.fntdata"/><Relationship Id="rId31" Type="http://schemas.openxmlformats.org/officeDocument/2006/relationships/slide" Target="slides/slide26.xml"/><Relationship Id="rId75" Type="http://schemas.openxmlformats.org/officeDocument/2006/relationships/font" Target="fonts/NotoSansJP-regular.fntdata"/><Relationship Id="rId30" Type="http://schemas.openxmlformats.org/officeDocument/2006/relationships/slide" Target="slides/slide25.xml"/><Relationship Id="rId74" Type="http://schemas.openxmlformats.org/officeDocument/2006/relationships/font" Target="fonts/Oswald-bold.fntdata"/><Relationship Id="rId33" Type="http://schemas.openxmlformats.org/officeDocument/2006/relationships/slide" Target="slides/slide28.xml"/><Relationship Id="rId77" Type="http://customschemas.google.com/relationships/presentationmetadata" Target="metadata"/><Relationship Id="rId32" Type="http://schemas.openxmlformats.org/officeDocument/2006/relationships/slide" Target="slides/slide27.xml"/><Relationship Id="rId76" Type="http://schemas.openxmlformats.org/officeDocument/2006/relationships/font" Target="fonts/NotoSansJP-bold.fntdata"/><Relationship Id="rId35" Type="http://schemas.openxmlformats.org/officeDocument/2006/relationships/slide" Target="slides/slide30.xml"/><Relationship Id="rId34" Type="http://schemas.openxmlformats.org/officeDocument/2006/relationships/slide" Target="slides/slide29.xml"/><Relationship Id="rId71" Type="http://schemas.openxmlformats.org/officeDocument/2006/relationships/font" Target="fonts/NotoSans-italic.fntdata"/><Relationship Id="rId70" Type="http://schemas.openxmlformats.org/officeDocument/2006/relationships/font" Target="fonts/NotoSans-bold.fntdata"/><Relationship Id="rId37" Type="http://schemas.openxmlformats.org/officeDocument/2006/relationships/slide" Target="slides/slide32.xml"/><Relationship Id="rId36" Type="http://schemas.openxmlformats.org/officeDocument/2006/relationships/slide" Target="slides/slide31.xml"/><Relationship Id="rId39" Type="http://schemas.openxmlformats.org/officeDocument/2006/relationships/slide" Target="slides/slide34.xml"/><Relationship Id="rId38" Type="http://schemas.openxmlformats.org/officeDocument/2006/relationships/slide" Target="slides/slide33.xml"/><Relationship Id="rId62" Type="http://schemas.openxmlformats.org/officeDocument/2006/relationships/slide" Target="slides/slide57.xml"/><Relationship Id="rId61" Type="http://schemas.openxmlformats.org/officeDocument/2006/relationships/slide" Target="slides/slide56.xml"/><Relationship Id="rId20" Type="http://schemas.openxmlformats.org/officeDocument/2006/relationships/slide" Target="slides/slide15.xml"/><Relationship Id="rId64" Type="http://schemas.openxmlformats.org/officeDocument/2006/relationships/slide" Target="slides/slide59.xml"/><Relationship Id="rId63" Type="http://schemas.openxmlformats.org/officeDocument/2006/relationships/slide" Target="slides/slide58.xml"/><Relationship Id="rId22" Type="http://schemas.openxmlformats.org/officeDocument/2006/relationships/slide" Target="slides/slide17.xml"/><Relationship Id="rId66" Type="http://schemas.openxmlformats.org/officeDocument/2006/relationships/font" Target="fonts/LibreFranklin-bold.fntdata"/><Relationship Id="rId21" Type="http://schemas.openxmlformats.org/officeDocument/2006/relationships/slide" Target="slides/slide16.xml"/><Relationship Id="rId65" Type="http://schemas.openxmlformats.org/officeDocument/2006/relationships/font" Target="fonts/LibreFranklin-regular.fntdata"/><Relationship Id="rId24" Type="http://schemas.openxmlformats.org/officeDocument/2006/relationships/slide" Target="slides/slide19.xml"/><Relationship Id="rId68" Type="http://schemas.openxmlformats.org/officeDocument/2006/relationships/font" Target="fonts/LibreFranklin-boldItalic.fntdata"/><Relationship Id="rId23" Type="http://schemas.openxmlformats.org/officeDocument/2006/relationships/slide" Target="slides/slide18.xml"/><Relationship Id="rId67" Type="http://schemas.openxmlformats.org/officeDocument/2006/relationships/font" Target="fonts/LibreFranklin-italic.fntdata"/><Relationship Id="rId60" Type="http://schemas.openxmlformats.org/officeDocument/2006/relationships/slide" Target="slides/slide55.xml"/><Relationship Id="rId26" Type="http://schemas.openxmlformats.org/officeDocument/2006/relationships/slide" Target="slides/slide21.xml"/><Relationship Id="rId25" Type="http://schemas.openxmlformats.org/officeDocument/2006/relationships/slide" Target="slides/slide20.xml"/><Relationship Id="rId69" Type="http://schemas.openxmlformats.org/officeDocument/2006/relationships/font" Target="fonts/NotoSans-regular.fntdata"/><Relationship Id="rId28" Type="http://schemas.openxmlformats.org/officeDocument/2006/relationships/slide" Target="slides/slide23.xml"/><Relationship Id="rId27" Type="http://schemas.openxmlformats.org/officeDocument/2006/relationships/slide" Target="slides/slide22.xml"/><Relationship Id="rId29" Type="http://schemas.openxmlformats.org/officeDocument/2006/relationships/slide" Target="slides/slide24.xml"/><Relationship Id="rId51" Type="http://schemas.openxmlformats.org/officeDocument/2006/relationships/slide" Target="slides/slide46.xml"/><Relationship Id="rId50" Type="http://schemas.openxmlformats.org/officeDocument/2006/relationships/slide" Target="slides/slide45.xml"/><Relationship Id="rId53" Type="http://schemas.openxmlformats.org/officeDocument/2006/relationships/slide" Target="slides/slide48.xml"/><Relationship Id="rId52" Type="http://schemas.openxmlformats.org/officeDocument/2006/relationships/slide" Target="slides/slide47.xml"/><Relationship Id="rId11" Type="http://schemas.openxmlformats.org/officeDocument/2006/relationships/slide" Target="slides/slide6.xml"/><Relationship Id="rId55" Type="http://schemas.openxmlformats.org/officeDocument/2006/relationships/slide" Target="slides/slide50.xml"/><Relationship Id="rId10" Type="http://schemas.openxmlformats.org/officeDocument/2006/relationships/slide" Target="slides/slide5.xml"/><Relationship Id="rId54" Type="http://schemas.openxmlformats.org/officeDocument/2006/relationships/slide" Target="slides/slide49.xml"/><Relationship Id="rId13" Type="http://schemas.openxmlformats.org/officeDocument/2006/relationships/slide" Target="slides/slide8.xml"/><Relationship Id="rId57" Type="http://schemas.openxmlformats.org/officeDocument/2006/relationships/slide" Target="slides/slide52.xml"/><Relationship Id="rId12" Type="http://schemas.openxmlformats.org/officeDocument/2006/relationships/slide" Target="slides/slide7.xml"/><Relationship Id="rId56" Type="http://schemas.openxmlformats.org/officeDocument/2006/relationships/slide" Target="slides/slide51.xml"/><Relationship Id="rId15" Type="http://schemas.openxmlformats.org/officeDocument/2006/relationships/slide" Target="slides/slide10.xml"/><Relationship Id="rId59" Type="http://schemas.openxmlformats.org/officeDocument/2006/relationships/slide" Target="slides/slide54.xml"/><Relationship Id="rId14" Type="http://schemas.openxmlformats.org/officeDocument/2006/relationships/slide" Target="slides/slide9.xml"/><Relationship Id="rId58" Type="http://schemas.openxmlformats.org/officeDocument/2006/relationships/slide" Target="slides/slide53.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6" name="Google Shape;86;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3" name="Google Shape;143;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9" name="Google Shape;149;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1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1" name="Google Shape;161;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7" name="Google Shape;167;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1" name="Google Shape;181;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1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7" name="Google Shape;187;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1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1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 name="Shape 92"/>
        <p:cNvGrpSpPr/>
        <p:nvPr/>
      </p:nvGrpSpPr>
      <p:grpSpPr>
        <a:xfrm>
          <a:off x="0" y="0"/>
          <a:ext cx="0" cy="0"/>
          <a:chOff x="0" y="0"/>
          <a:chExt cx="0" cy="0"/>
        </a:xfrm>
      </p:grpSpPr>
      <p:sp>
        <p:nvSpPr>
          <p:cNvPr id="93" name="Google Shape;93;p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 name="Google Shape;94;p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3" name="Shape 213"/>
        <p:cNvGrpSpPr/>
        <p:nvPr/>
      </p:nvGrpSpPr>
      <p:grpSpPr>
        <a:xfrm>
          <a:off x="0" y="0"/>
          <a:ext cx="0" cy="0"/>
          <a:chOff x="0" y="0"/>
          <a:chExt cx="0" cy="0"/>
        </a:xfrm>
      </p:grpSpPr>
      <p:sp>
        <p:nvSpPr>
          <p:cNvPr id="214" name="Google Shape;214;p2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5" name="Google Shape;215;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9" name="Shape 219"/>
        <p:cNvGrpSpPr/>
        <p:nvPr/>
      </p:nvGrpSpPr>
      <p:grpSpPr>
        <a:xfrm>
          <a:off x="0" y="0"/>
          <a:ext cx="0" cy="0"/>
          <a:chOff x="0" y="0"/>
          <a:chExt cx="0" cy="0"/>
        </a:xfrm>
      </p:grpSpPr>
      <p:sp>
        <p:nvSpPr>
          <p:cNvPr id="220" name="Google Shape;220;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1" name="Google Shape;221;p2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7" name="Google Shape;227;p2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33" name="Google Shape;233;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9" name="Google Shape;239;p2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2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27: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6" name="Shape 256"/>
        <p:cNvGrpSpPr/>
        <p:nvPr/>
      </p:nvGrpSpPr>
      <p:grpSpPr>
        <a:xfrm>
          <a:off x="0" y="0"/>
          <a:ext cx="0" cy="0"/>
          <a:chOff x="0" y="0"/>
          <a:chExt cx="0" cy="0"/>
        </a:xfrm>
      </p:grpSpPr>
      <p:sp>
        <p:nvSpPr>
          <p:cNvPr id="257" name="Google Shape;257;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8" name="Google Shape;258;p2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5" name="Google Shape;265;p2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 name="Google Shape;101;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9" name="Shape 269"/>
        <p:cNvGrpSpPr/>
        <p:nvPr/>
      </p:nvGrpSpPr>
      <p:grpSpPr>
        <a:xfrm>
          <a:off x="0" y="0"/>
          <a:ext cx="0" cy="0"/>
          <a:chOff x="0" y="0"/>
          <a:chExt cx="0" cy="0"/>
        </a:xfrm>
      </p:grpSpPr>
      <p:sp>
        <p:nvSpPr>
          <p:cNvPr id="270" name="Google Shape;270;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1" name="Google Shape;271;p3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7" name="Google Shape;277;p3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4" name="Google Shape;284;p3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9" name="Shape 289"/>
        <p:cNvGrpSpPr/>
        <p:nvPr/>
      </p:nvGrpSpPr>
      <p:grpSpPr>
        <a:xfrm>
          <a:off x="0" y="0"/>
          <a:ext cx="0" cy="0"/>
          <a:chOff x="0" y="0"/>
          <a:chExt cx="0" cy="0"/>
        </a:xfrm>
      </p:grpSpPr>
      <p:sp>
        <p:nvSpPr>
          <p:cNvPr id="290" name="Google Shape;290;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3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3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2" name="Shape 302"/>
        <p:cNvGrpSpPr/>
        <p:nvPr/>
      </p:nvGrpSpPr>
      <p:grpSpPr>
        <a:xfrm>
          <a:off x="0" y="0"/>
          <a:ext cx="0" cy="0"/>
          <a:chOff x="0" y="0"/>
          <a:chExt cx="0" cy="0"/>
        </a:xfrm>
      </p:grpSpPr>
      <p:sp>
        <p:nvSpPr>
          <p:cNvPr id="303" name="Google Shape;303;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3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10" name="Google Shape;310;p36: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3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16" name="Google Shape;316;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3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22" name="Google Shape;322;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6" name="Shape 326"/>
        <p:cNvGrpSpPr/>
        <p:nvPr/>
      </p:nvGrpSpPr>
      <p:grpSpPr>
        <a:xfrm>
          <a:off x="0" y="0"/>
          <a:ext cx="0" cy="0"/>
          <a:chOff x="0" y="0"/>
          <a:chExt cx="0" cy="0"/>
        </a:xfrm>
      </p:grpSpPr>
      <p:sp>
        <p:nvSpPr>
          <p:cNvPr id="327" name="Google Shape;327;p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28" name="Google Shape;328;p3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7" name="Google Shape;10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2" name="Shape 332"/>
        <p:cNvGrpSpPr/>
        <p:nvPr/>
      </p:nvGrpSpPr>
      <p:grpSpPr>
        <a:xfrm>
          <a:off x="0" y="0"/>
          <a:ext cx="0" cy="0"/>
          <a:chOff x="0" y="0"/>
          <a:chExt cx="0" cy="0"/>
        </a:xfrm>
      </p:grpSpPr>
      <p:sp>
        <p:nvSpPr>
          <p:cNvPr id="333" name="Google Shape;333;p4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34" name="Google Shape;334;p40: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8" name="Shape 338"/>
        <p:cNvGrpSpPr/>
        <p:nvPr/>
      </p:nvGrpSpPr>
      <p:grpSpPr>
        <a:xfrm>
          <a:off x="0" y="0"/>
          <a:ext cx="0" cy="0"/>
          <a:chOff x="0" y="0"/>
          <a:chExt cx="0" cy="0"/>
        </a:xfrm>
      </p:grpSpPr>
      <p:sp>
        <p:nvSpPr>
          <p:cNvPr id="339" name="Google Shape;339;p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0" name="Google Shape;340;p4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p42: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52" name="Google Shape;352;p43: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6" name="Shape 356"/>
        <p:cNvGrpSpPr/>
        <p:nvPr/>
      </p:nvGrpSpPr>
      <p:grpSpPr>
        <a:xfrm>
          <a:off x="0" y="0"/>
          <a:ext cx="0" cy="0"/>
          <a:chOff x="0" y="0"/>
          <a:chExt cx="0" cy="0"/>
        </a:xfrm>
      </p:grpSpPr>
      <p:sp>
        <p:nvSpPr>
          <p:cNvPr id="357" name="Google Shape;357;p4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8" name="Google Shape;358;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p4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64" name="Google Shape;364;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8" name="Shape 368"/>
        <p:cNvGrpSpPr/>
        <p:nvPr/>
      </p:nvGrpSpPr>
      <p:grpSpPr>
        <a:xfrm>
          <a:off x="0" y="0"/>
          <a:ext cx="0" cy="0"/>
          <a:chOff x="0" y="0"/>
          <a:chExt cx="0" cy="0"/>
        </a:xfrm>
      </p:grpSpPr>
      <p:sp>
        <p:nvSpPr>
          <p:cNvPr id="369" name="Google Shape;369;p4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0" name="Google Shape;370;p4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4" name="Shape 374"/>
        <p:cNvGrpSpPr/>
        <p:nvPr/>
      </p:nvGrpSpPr>
      <p:grpSpPr>
        <a:xfrm>
          <a:off x="0" y="0"/>
          <a:ext cx="0" cy="0"/>
          <a:chOff x="0" y="0"/>
          <a:chExt cx="0" cy="0"/>
        </a:xfrm>
      </p:grpSpPr>
      <p:sp>
        <p:nvSpPr>
          <p:cNvPr id="375" name="Google Shape;375;p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76" name="Google Shape;376;p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0" name="Shape 380"/>
        <p:cNvGrpSpPr/>
        <p:nvPr/>
      </p:nvGrpSpPr>
      <p:grpSpPr>
        <a:xfrm>
          <a:off x="0" y="0"/>
          <a:ext cx="0" cy="0"/>
          <a:chOff x="0" y="0"/>
          <a:chExt cx="0" cy="0"/>
        </a:xfrm>
      </p:grpSpPr>
      <p:sp>
        <p:nvSpPr>
          <p:cNvPr id="381" name="Google Shape;381;p4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2" name="Google Shape;382;p4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4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4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3" name="Google Shape;113;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2" name="Shape 392"/>
        <p:cNvGrpSpPr/>
        <p:nvPr/>
      </p:nvGrpSpPr>
      <p:grpSpPr>
        <a:xfrm>
          <a:off x="0" y="0"/>
          <a:ext cx="0" cy="0"/>
          <a:chOff x="0" y="0"/>
          <a:chExt cx="0" cy="0"/>
        </a:xfrm>
      </p:grpSpPr>
      <p:sp>
        <p:nvSpPr>
          <p:cNvPr id="393" name="Google Shape;393;p5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4" name="Google Shape;394;p5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00" name="Google Shape;400;p51: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5" name="Shape 405"/>
        <p:cNvGrpSpPr/>
        <p:nvPr/>
      </p:nvGrpSpPr>
      <p:grpSpPr>
        <a:xfrm>
          <a:off x="0" y="0"/>
          <a:ext cx="0" cy="0"/>
          <a:chOff x="0" y="0"/>
          <a:chExt cx="0" cy="0"/>
        </a:xfrm>
      </p:grpSpPr>
      <p:sp>
        <p:nvSpPr>
          <p:cNvPr id="406" name="Google Shape;406;p5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7" name="Google Shape;407;p5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5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3" name="Google Shape;413;p5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p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1" name="Google Shape;421;p54: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27" name="Google Shape;427;p55: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0" name="Shape 430"/>
        <p:cNvGrpSpPr/>
        <p:nvPr/>
      </p:nvGrpSpPr>
      <p:grpSpPr>
        <a:xfrm>
          <a:off x="0" y="0"/>
          <a:ext cx="0" cy="0"/>
          <a:chOff x="0" y="0"/>
          <a:chExt cx="0" cy="0"/>
        </a:xfrm>
      </p:grpSpPr>
      <p:sp>
        <p:nvSpPr>
          <p:cNvPr id="431" name="Google Shape;431;p5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2" name="Google Shape;432;p5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p5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8" name="Google Shape;438;p5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2" name="Shape 442"/>
        <p:cNvGrpSpPr/>
        <p:nvPr/>
      </p:nvGrpSpPr>
      <p:grpSpPr>
        <a:xfrm>
          <a:off x="0" y="0"/>
          <a:ext cx="0" cy="0"/>
          <a:chOff x="0" y="0"/>
          <a:chExt cx="0" cy="0"/>
        </a:xfrm>
      </p:grpSpPr>
      <p:sp>
        <p:nvSpPr>
          <p:cNvPr id="443" name="Google Shape;443;p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58: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8" name="Shape 448"/>
        <p:cNvGrpSpPr/>
        <p:nvPr/>
      </p:nvGrpSpPr>
      <p:grpSpPr>
        <a:xfrm>
          <a:off x="0" y="0"/>
          <a:ext cx="0" cy="0"/>
          <a:chOff x="0" y="0"/>
          <a:chExt cx="0" cy="0"/>
        </a:xfrm>
      </p:grpSpPr>
      <p:sp>
        <p:nvSpPr>
          <p:cNvPr id="449" name="Google Shape;449;p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50" name="Google Shape;450;p59: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5" name="Google Shape;125;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1" name="Google Shape;131;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9: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losing slide" type="title">
  <p:cSld name="TITLE">
    <p:spTree>
      <p:nvGrpSpPr>
        <p:cNvPr id="8" name="Shape 8"/>
        <p:cNvGrpSpPr/>
        <p:nvPr/>
      </p:nvGrpSpPr>
      <p:grpSpPr>
        <a:xfrm>
          <a:off x="0" y="0"/>
          <a:ext cx="0" cy="0"/>
          <a:chOff x="0" y="0"/>
          <a:chExt cx="0" cy="0"/>
        </a:xfrm>
      </p:grpSpPr>
      <p:sp>
        <p:nvSpPr>
          <p:cNvPr id="9" name="Google Shape;9;p61"/>
          <p:cNvSpPr txBox="1"/>
          <p:nvPr>
            <p:ph type="ctrTitle"/>
          </p:nvPr>
        </p:nvSpPr>
        <p:spPr>
          <a:xfrm>
            <a:off x="311708" y="1036000"/>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800"/>
              <a:buFont typeface="Poppins ExtraBold"/>
              <a:buNone/>
              <a:defRPr b="0" i="0" sz="3800">
                <a:latin typeface="Oswald"/>
                <a:ea typeface="Oswald"/>
                <a:cs typeface="Oswald"/>
                <a:sym typeface="Oswald"/>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0" name="Google Shape;10;p61"/>
          <p:cNvSpPr txBox="1"/>
          <p:nvPr>
            <p:ph idx="1" type="subTitle"/>
          </p:nvPr>
        </p:nvSpPr>
        <p:spPr>
          <a:xfrm>
            <a:off x="311700" y="3125550"/>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3CB4E5"/>
              </a:buClr>
              <a:buSzPts val="2000"/>
              <a:buFont typeface="Poppins SemiBold"/>
              <a:buNone/>
              <a:defRPr b="0" i="0" sz="2000" u="none" cap="none" strike="noStrike">
                <a:solidFill>
                  <a:srgbClr val="5769E5"/>
                </a:solidFill>
                <a:latin typeface="Oswald"/>
                <a:ea typeface="Oswald"/>
                <a:cs typeface="Oswald"/>
                <a:sym typeface="Oswald"/>
              </a:defRPr>
            </a:lvl1pPr>
            <a:lvl2pPr lvl="1"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2pPr>
            <a:lvl3pPr lvl="2"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3pPr>
            <a:lvl4pPr lvl="3"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4pPr>
            <a:lvl5pPr lvl="4"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5pPr>
            <a:lvl6pPr lvl="5"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6pPr>
            <a:lvl7pPr lvl="6"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7pPr>
            <a:lvl8pPr lvl="7"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8pPr>
            <a:lvl9pPr lvl="8" marR="0" rtl="0" algn="ctr">
              <a:lnSpc>
                <a:spcPct val="100000"/>
              </a:lnSpc>
              <a:spcBef>
                <a:spcPts val="0"/>
              </a:spcBef>
              <a:spcAft>
                <a:spcPts val="0"/>
              </a:spcAft>
              <a:buClr>
                <a:srgbClr val="000000"/>
              </a:buClr>
              <a:buSzPts val="2800"/>
              <a:buFont typeface="Arial"/>
              <a:buNone/>
              <a:defRPr b="0" i="0" sz="2800" u="none" cap="none" strike="noStrike">
                <a:solidFill>
                  <a:srgbClr val="000000"/>
                </a:solidFill>
                <a:latin typeface="Arial"/>
                <a:ea typeface="Arial"/>
                <a:cs typeface="Arial"/>
                <a:sym typeface="Arial"/>
              </a:defRPr>
            </a:lvl9pPr>
          </a:lstStyle>
          <a:p/>
        </p:txBody>
      </p:sp>
      <p:sp>
        <p:nvSpPr>
          <p:cNvPr id="11" name="Google Shape;11;p6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pic>
        <p:nvPicPr>
          <p:cNvPr id="12" name="Google Shape;12;p61"/>
          <p:cNvPicPr preferRelativeResize="0"/>
          <p:nvPr/>
        </p:nvPicPr>
        <p:blipFill rotWithShape="1">
          <a:blip r:embed="rId2">
            <a:alphaModFix/>
          </a:blip>
          <a:srcRect b="0" l="0" r="0" t="0"/>
          <a:stretch/>
        </p:blipFill>
        <p:spPr>
          <a:xfrm>
            <a:off x="-69896" y="0"/>
            <a:ext cx="4050154" cy="1272349"/>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4" name="Shape 64"/>
        <p:cNvGrpSpPr/>
        <p:nvPr/>
      </p:nvGrpSpPr>
      <p:grpSpPr>
        <a:xfrm>
          <a:off x="0" y="0"/>
          <a:ext cx="0" cy="0"/>
          <a:chOff x="0" y="0"/>
          <a:chExt cx="0" cy="0"/>
        </a:xfrm>
      </p:grpSpPr>
      <p:sp>
        <p:nvSpPr>
          <p:cNvPr id="65" name="Google Shape;65;p70"/>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6" name="Google Shape;66;p7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67" name="Google Shape;67;p70"/>
          <p:cNvSpPr/>
          <p:nvPr/>
        </p:nvSpPr>
        <p:spPr>
          <a:xfrm>
            <a:off x="0" y="0"/>
            <a:ext cx="9144000" cy="77972"/>
          </a:xfrm>
          <a:prstGeom prst="rect">
            <a:avLst/>
          </a:prstGeom>
          <a:solidFill>
            <a:srgbClr val="2F3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8" name="Google Shape;68;p70"/>
          <p:cNvPicPr preferRelativeResize="0"/>
          <p:nvPr/>
        </p:nvPicPr>
        <p:blipFill rotWithShape="1">
          <a:blip r:embed="rId2">
            <a:alphaModFix/>
          </a:blip>
          <a:srcRect b="0" l="0" r="0" t="0"/>
          <a:stretch/>
        </p:blipFill>
        <p:spPr>
          <a:xfrm>
            <a:off x="0" y="4598775"/>
            <a:ext cx="1733975" cy="54472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green">
  <p:cSld name="TITLE_1_1_1_1">
    <p:bg>
      <p:bgPr>
        <a:solidFill>
          <a:srgbClr val="FFB15C"/>
        </a:solidFill>
      </p:bgPr>
    </p:bg>
    <p:spTree>
      <p:nvGrpSpPr>
        <p:cNvPr id="69" name="Shape 69"/>
        <p:cNvGrpSpPr/>
        <p:nvPr/>
      </p:nvGrpSpPr>
      <p:grpSpPr>
        <a:xfrm>
          <a:off x="0" y="0"/>
          <a:ext cx="0" cy="0"/>
          <a:chOff x="0" y="0"/>
          <a:chExt cx="0" cy="0"/>
        </a:xfrm>
      </p:grpSpPr>
      <p:sp>
        <p:nvSpPr>
          <p:cNvPr id="70" name="Google Shape;70;p7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71" name="Google Shape;71;p71"/>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800"/>
              <a:buFont typeface="Poppins ExtraBold"/>
              <a:buNone/>
              <a:defRPr b="0" i="0" sz="3800">
                <a:solidFill>
                  <a:srgbClr val="2F3866"/>
                </a:solidFill>
                <a:latin typeface="Oswald"/>
                <a:ea typeface="Oswald"/>
                <a:cs typeface="Oswald"/>
                <a:sym typeface="Oswald"/>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72" name="Google Shape;72;p71"/>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2000"/>
              <a:buFont typeface="Poppins SemiBold"/>
              <a:buNone/>
              <a:defRPr b="0" i="0" sz="2000" u="none" cap="none" strike="noStrike">
                <a:solidFill>
                  <a:srgbClr val="2F3866"/>
                </a:solidFill>
                <a:latin typeface="Oswald"/>
                <a:ea typeface="Oswald"/>
                <a:cs typeface="Oswald"/>
                <a:sym typeface="Oswald"/>
              </a:defRPr>
            </a:lvl1pPr>
            <a:lvl2pPr lvl="1"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9pPr>
          </a:lstStyle>
          <a:p/>
        </p:txBody>
      </p:sp>
      <p:pic>
        <p:nvPicPr>
          <p:cNvPr id="73" name="Google Shape;73;p71"/>
          <p:cNvPicPr preferRelativeResize="0"/>
          <p:nvPr/>
        </p:nvPicPr>
        <p:blipFill rotWithShape="1">
          <a:blip r:embed="rId2">
            <a:alphaModFix/>
          </a:blip>
          <a:srcRect b="0" l="0" r="0" t="0"/>
          <a:stretch/>
        </p:blipFill>
        <p:spPr>
          <a:xfrm>
            <a:off x="3506064" y="4252079"/>
            <a:ext cx="2131872" cy="66972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1_Caption">
    <p:spTree>
      <p:nvGrpSpPr>
        <p:cNvPr id="74" name="Shape 74"/>
        <p:cNvGrpSpPr/>
        <p:nvPr/>
      </p:nvGrpSpPr>
      <p:grpSpPr>
        <a:xfrm>
          <a:off x="0" y="0"/>
          <a:ext cx="0" cy="0"/>
          <a:chOff x="0" y="0"/>
          <a:chExt cx="0" cy="0"/>
        </a:xfrm>
      </p:grpSpPr>
      <p:sp>
        <p:nvSpPr>
          <p:cNvPr id="75" name="Google Shape;75;p72"/>
          <p:cNvSpPr/>
          <p:nvPr/>
        </p:nvSpPr>
        <p:spPr>
          <a:xfrm>
            <a:off x="0" y="3880575"/>
            <a:ext cx="9144000" cy="1262700"/>
          </a:xfrm>
          <a:prstGeom prst="rect">
            <a:avLst/>
          </a:prstGeom>
          <a:solidFill>
            <a:srgbClr val="2F38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 name="Google Shape;76;p72"/>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FFFFFF"/>
              </a:buClr>
              <a:buSzPts val="1800"/>
              <a:buFont typeface="Poppins Medium"/>
              <a:buNone/>
              <a:defRPr b="0" i="0" sz="1400" u="none" cap="none" strike="noStrike">
                <a:solidFill>
                  <a:srgbClr val="FFFFFF"/>
                </a:solidFill>
                <a:latin typeface="Oswald"/>
                <a:ea typeface="Oswald"/>
                <a:cs typeface="Oswald"/>
                <a:sym typeface="Oswald"/>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77" name="Google Shape;77;p7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1pPr>
            <a:lvl2pPr indent="0" lvl="1"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2pPr>
            <a:lvl3pPr indent="0" lvl="2"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3pPr>
            <a:lvl4pPr indent="0" lvl="3"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4pPr>
            <a:lvl5pPr indent="0" lvl="4"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5pPr>
            <a:lvl6pPr indent="0" lvl="5"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6pPr>
            <a:lvl7pPr indent="0" lvl="6"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7pPr>
            <a:lvl8pPr indent="0" lvl="7"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8pPr>
            <a:lvl9pPr indent="0" lvl="8"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pic>
        <p:nvPicPr>
          <p:cNvPr id="78" name="Google Shape;78;p72"/>
          <p:cNvPicPr preferRelativeResize="0"/>
          <p:nvPr/>
        </p:nvPicPr>
        <p:blipFill rotWithShape="1">
          <a:blip r:embed="rId2">
            <a:alphaModFix/>
          </a:blip>
          <a:srcRect b="0" l="0" r="0" t="0"/>
          <a:stretch/>
        </p:blipFill>
        <p:spPr>
          <a:xfrm>
            <a:off x="7624531" y="4058485"/>
            <a:ext cx="1207769" cy="949280"/>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1_Caption 2">
    <p:spTree>
      <p:nvGrpSpPr>
        <p:cNvPr id="79" name="Shape 79"/>
        <p:cNvGrpSpPr/>
        <p:nvPr/>
      </p:nvGrpSpPr>
      <p:grpSpPr>
        <a:xfrm>
          <a:off x="0" y="0"/>
          <a:ext cx="0" cy="0"/>
          <a:chOff x="0" y="0"/>
          <a:chExt cx="0" cy="0"/>
        </a:xfrm>
      </p:grpSpPr>
      <p:sp>
        <p:nvSpPr>
          <p:cNvPr id="80" name="Google Shape;80;p73"/>
          <p:cNvSpPr/>
          <p:nvPr/>
        </p:nvSpPr>
        <p:spPr>
          <a:xfrm>
            <a:off x="0" y="3880575"/>
            <a:ext cx="9144000" cy="1262700"/>
          </a:xfrm>
          <a:prstGeom prst="rect">
            <a:avLst/>
          </a:prstGeom>
          <a:solidFill>
            <a:srgbClr val="FFB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73"/>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Autofit/>
          </a:bodyPr>
          <a:lstStyle>
            <a:lvl1pPr indent="-228600" lvl="0" marL="457200" marR="0" rtl="0" algn="l">
              <a:lnSpc>
                <a:spcPct val="100000"/>
              </a:lnSpc>
              <a:spcBef>
                <a:spcPts val="0"/>
              </a:spcBef>
              <a:spcAft>
                <a:spcPts val="0"/>
              </a:spcAft>
              <a:buClr>
                <a:srgbClr val="FFFFFF"/>
              </a:buClr>
              <a:buSzPts val="1800"/>
              <a:buFont typeface="Poppins Medium"/>
              <a:buNone/>
              <a:defRPr b="0" i="0" sz="1400" u="none" cap="none" strike="noStrike">
                <a:solidFill>
                  <a:srgbClr val="2F3866"/>
                </a:solidFill>
                <a:latin typeface="Oswald"/>
                <a:ea typeface="Oswald"/>
                <a:cs typeface="Oswald"/>
                <a:sym typeface="Oswald"/>
              </a:defRPr>
            </a:lvl1pPr>
            <a:lvl2pPr indent="-228600" lvl="1" marL="914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indent="-228600" lvl="2" marL="1371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indent="-228600" lvl="3" marL="1828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indent="-228600" lvl="4" marL="22860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indent="-228600" lvl="5" marL="27432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indent="-228600" lvl="6" marL="32004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indent="-228600" lvl="7" marL="36576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indent="-228600" lvl="8" marL="4114800"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
        <p:nvSpPr>
          <p:cNvPr id="82" name="Google Shape;82;p7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1pPr>
            <a:lvl2pPr indent="0" lvl="1"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2pPr>
            <a:lvl3pPr indent="0" lvl="2"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3pPr>
            <a:lvl4pPr indent="0" lvl="3"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4pPr>
            <a:lvl5pPr indent="0" lvl="4"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5pPr>
            <a:lvl6pPr indent="0" lvl="5"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6pPr>
            <a:lvl7pPr indent="0" lvl="6"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7pPr>
            <a:lvl8pPr indent="0" lvl="7"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8pPr>
            <a:lvl9pPr indent="0" lvl="8"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pic>
        <p:nvPicPr>
          <p:cNvPr id="83" name="Google Shape;83;p73"/>
          <p:cNvPicPr preferRelativeResize="0"/>
          <p:nvPr/>
        </p:nvPicPr>
        <p:blipFill rotWithShape="1">
          <a:blip r:embed="rId2">
            <a:alphaModFix/>
          </a:blip>
          <a:srcRect b="0" l="0" r="0" t="0"/>
          <a:stretch/>
        </p:blipFill>
        <p:spPr>
          <a:xfrm>
            <a:off x="7624531" y="4058485"/>
            <a:ext cx="1207769" cy="949279"/>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p:cSld name="Section title and description 1 1">
    <p:spTree>
      <p:nvGrpSpPr>
        <p:cNvPr id="13" name="Shape 13"/>
        <p:cNvGrpSpPr/>
        <p:nvPr/>
      </p:nvGrpSpPr>
      <p:grpSpPr>
        <a:xfrm>
          <a:off x="0" y="0"/>
          <a:ext cx="0" cy="0"/>
          <a:chOff x="0" y="0"/>
          <a:chExt cx="0" cy="0"/>
        </a:xfrm>
      </p:grpSpPr>
      <p:sp>
        <p:nvSpPr>
          <p:cNvPr id="14" name="Google Shape;14;p62"/>
          <p:cNvSpPr/>
          <p:nvPr/>
        </p:nvSpPr>
        <p:spPr>
          <a:xfrm>
            <a:off x="2100" y="-125"/>
            <a:ext cx="4572000" cy="5143500"/>
          </a:xfrm>
          <a:prstGeom prst="rect">
            <a:avLst/>
          </a:prstGeom>
          <a:solidFill>
            <a:srgbClr val="2F3866"/>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 name="Google Shape;15;p6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400"/>
              <a:buFont typeface="Poppins Medium"/>
              <a:buNone/>
              <a:defRPr sz="3400">
                <a:solidFill>
                  <a:srgbClr val="FFFFFF"/>
                </a:solidFill>
                <a:latin typeface="Oswald"/>
                <a:ea typeface="Oswald"/>
                <a:cs typeface="Oswald"/>
                <a:sym typeface="Oswald"/>
              </a:defRPr>
            </a:lvl1pPr>
            <a:lvl2pPr lvl="1" algn="ctr">
              <a:lnSpc>
                <a:spcPct val="100000"/>
              </a:lnSpc>
              <a:spcBef>
                <a:spcPts val="0"/>
              </a:spcBef>
              <a:spcAft>
                <a:spcPts val="0"/>
              </a:spcAft>
              <a:buSzPts val="4200"/>
              <a:buNone/>
              <a:defRPr sz="4200">
                <a:highlight>
                  <a:srgbClr val="FFFFFF"/>
                </a:highlight>
              </a:defRPr>
            </a:lvl2pPr>
            <a:lvl3pPr lvl="2" algn="ctr">
              <a:lnSpc>
                <a:spcPct val="100000"/>
              </a:lnSpc>
              <a:spcBef>
                <a:spcPts val="0"/>
              </a:spcBef>
              <a:spcAft>
                <a:spcPts val="0"/>
              </a:spcAft>
              <a:buSzPts val="4200"/>
              <a:buNone/>
              <a:defRPr sz="4200">
                <a:highlight>
                  <a:srgbClr val="FFFFFF"/>
                </a:highlight>
              </a:defRPr>
            </a:lvl3pPr>
            <a:lvl4pPr lvl="3" algn="ctr">
              <a:lnSpc>
                <a:spcPct val="100000"/>
              </a:lnSpc>
              <a:spcBef>
                <a:spcPts val="0"/>
              </a:spcBef>
              <a:spcAft>
                <a:spcPts val="0"/>
              </a:spcAft>
              <a:buSzPts val="4200"/>
              <a:buNone/>
              <a:defRPr sz="4200">
                <a:highlight>
                  <a:srgbClr val="FFFFFF"/>
                </a:highlight>
              </a:defRPr>
            </a:lvl4pPr>
            <a:lvl5pPr lvl="4" algn="ctr">
              <a:lnSpc>
                <a:spcPct val="100000"/>
              </a:lnSpc>
              <a:spcBef>
                <a:spcPts val="0"/>
              </a:spcBef>
              <a:spcAft>
                <a:spcPts val="0"/>
              </a:spcAft>
              <a:buSzPts val="4200"/>
              <a:buNone/>
              <a:defRPr sz="4200">
                <a:highlight>
                  <a:srgbClr val="FFFFFF"/>
                </a:highlight>
              </a:defRPr>
            </a:lvl5pPr>
            <a:lvl6pPr lvl="5" algn="ctr">
              <a:lnSpc>
                <a:spcPct val="100000"/>
              </a:lnSpc>
              <a:spcBef>
                <a:spcPts val="0"/>
              </a:spcBef>
              <a:spcAft>
                <a:spcPts val="0"/>
              </a:spcAft>
              <a:buSzPts val="4200"/>
              <a:buNone/>
              <a:defRPr sz="4200">
                <a:highlight>
                  <a:srgbClr val="FFFFFF"/>
                </a:highlight>
              </a:defRPr>
            </a:lvl6pPr>
            <a:lvl7pPr lvl="6" algn="ctr">
              <a:lnSpc>
                <a:spcPct val="100000"/>
              </a:lnSpc>
              <a:spcBef>
                <a:spcPts val="0"/>
              </a:spcBef>
              <a:spcAft>
                <a:spcPts val="0"/>
              </a:spcAft>
              <a:buSzPts val="4200"/>
              <a:buNone/>
              <a:defRPr sz="4200">
                <a:highlight>
                  <a:srgbClr val="FFFFFF"/>
                </a:highlight>
              </a:defRPr>
            </a:lvl7pPr>
            <a:lvl8pPr lvl="7" algn="ctr">
              <a:lnSpc>
                <a:spcPct val="100000"/>
              </a:lnSpc>
              <a:spcBef>
                <a:spcPts val="0"/>
              </a:spcBef>
              <a:spcAft>
                <a:spcPts val="0"/>
              </a:spcAft>
              <a:buSzPts val="4200"/>
              <a:buNone/>
              <a:defRPr sz="4200">
                <a:highlight>
                  <a:srgbClr val="FFFFFF"/>
                </a:highlight>
              </a:defRPr>
            </a:lvl8pPr>
            <a:lvl9pPr lvl="8" algn="ctr">
              <a:lnSpc>
                <a:spcPct val="100000"/>
              </a:lnSpc>
              <a:spcBef>
                <a:spcPts val="0"/>
              </a:spcBef>
              <a:spcAft>
                <a:spcPts val="0"/>
              </a:spcAft>
              <a:buSzPts val="4200"/>
              <a:buNone/>
              <a:defRPr sz="4200">
                <a:highlight>
                  <a:srgbClr val="FFFFFF"/>
                </a:highlight>
              </a:defRPr>
            </a:lvl9pPr>
          </a:lstStyle>
          <a:p/>
        </p:txBody>
      </p:sp>
      <p:sp>
        <p:nvSpPr>
          <p:cNvPr id="16" name="Google Shape;16;p6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1600"/>
              <a:buFont typeface="Poppins SemiBold"/>
              <a:buNone/>
              <a:defRPr b="0" i="0" sz="1600" u="none" cap="none" strike="noStrike">
                <a:solidFill>
                  <a:srgbClr val="FFFFFF"/>
                </a:solidFill>
                <a:latin typeface="Oswald"/>
                <a:ea typeface="Oswald"/>
                <a:cs typeface="Oswald"/>
                <a:sym typeface="Oswald"/>
              </a:defRPr>
            </a:lvl1pPr>
            <a:lvl2pPr lvl="1"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9pPr>
          </a:lstStyle>
          <a:p/>
        </p:txBody>
      </p:sp>
      <p:sp>
        <p:nvSpPr>
          <p:cNvPr id="17" name="Google Shape;17;p6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37404A"/>
                </a:solidFill>
                <a:latin typeface="Noto Sans"/>
                <a:ea typeface="Noto Sans"/>
                <a:cs typeface="Noto Sans"/>
                <a:sym typeface="Noto Sans"/>
              </a:defRPr>
            </a:lvl1pPr>
            <a:lvl2pPr indent="-317500" lvl="1" marL="914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8" name="Google Shape;18;p6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pic>
        <p:nvPicPr>
          <p:cNvPr id="19" name="Google Shape;19;p62"/>
          <p:cNvPicPr preferRelativeResize="0"/>
          <p:nvPr/>
        </p:nvPicPr>
        <p:blipFill rotWithShape="1">
          <a:blip r:embed="rId2">
            <a:alphaModFix/>
          </a:blip>
          <a:srcRect b="0" l="0" r="0" t="0"/>
          <a:stretch/>
        </p:blipFill>
        <p:spPr>
          <a:xfrm>
            <a:off x="4572000" y="4598775"/>
            <a:ext cx="1733975" cy="544725"/>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p:cSld name="SECTION_TITLE_AND_DESCRIPTION_1">
    <p:spTree>
      <p:nvGrpSpPr>
        <p:cNvPr id="20" name="Shape 20"/>
        <p:cNvGrpSpPr/>
        <p:nvPr/>
      </p:nvGrpSpPr>
      <p:grpSpPr>
        <a:xfrm>
          <a:off x="0" y="0"/>
          <a:ext cx="0" cy="0"/>
          <a:chOff x="0" y="0"/>
          <a:chExt cx="0" cy="0"/>
        </a:xfrm>
      </p:grpSpPr>
      <p:sp>
        <p:nvSpPr>
          <p:cNvPr id="21" name="Google Shape;21;p63"/>
          <p:cNvSpPr/>
          <p:nvPr/>
        </p:nvSpPr>
        <p:spPr>
          <a:xfrm>
            <a:off x="2100" y="-125"/>
            <a:ext cx="4572000" cy="5143500"/>
          </a:xfrm>
          <a:prstGeom prst="rect">
            <a:avLst/>
          </a:prstGeom>
          <a:solidFill>
            <a:srgbClr val="5769E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 name="Google Shape;22;p6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400"/>
              <a:buFont typeface="Poppins Medium"/>
              <a:buNone/>
              <a:defRPr sz="3400">
                <a:solidFill>
                  <a:srgbClr val="FFFFFF"/>
                </a:solidFill>
                <a:latin typeface="Oswald"/>
                <a:ea typeface="Oswald"/>
                <a:cs typeface="Oswald"/>
                <a:sym typeface="Oswald"/>
              </a:defRPr>
            </a:lvl1pPr>
            <a:lvl2pPr lvl="1" algn="ctr">
              <a:lnSpc>
                <a:spcPct val="100000"/>
              </a:lnSpc>
              <a:spcBef>
                <a:spcPts val="0"/>
              </a:spcBef>
              <a:spcAft>
                <a:spcPts val="0"/>
              </a:spcAft>
              <a:buSzPts val="4200"/>
              <a:buNone/>
              <a:defRPr sz="4200">
                <a:highlight>
                  <a:srgbClr val="FFFFFF"/>
                </a:highlight>
              </a:defRPr>
            </a:lvl2pPr>
            <a:lvl3pPr lvl="2" algn="ctr">
              <a:lnSpc>
                <a:spcPct val="100000"/>
              </a:lnSpc>
              <a:spcBef>
                <a:spcPts val="0"/>
              </a:spcBef>
              <a:spcAft>
                <a:spcPts val="0"/>
              </a:spcAft>
              <a:buSzPts val="4200"/>
              <a:buNone/>
              <a:defRPr sz="4200">
                <a:highlight>
                  <a:srgbClr val="FFFFFF"/>
                </a:highlight>
              </a:defRPr>
            </a:lvl3pPr>
            <a:lvl4pPr lvl="3" algn="ctr">
              <a:lnSpc>
                <a:spcPct val="100000"/>
              </a:lnSpc>
              <a:spcBef>
                <a:spcPts val="0"/>
              </a:spcBef>
              <a:spcAft>
                <a:spcPts val="0"/>
              </a:spcAft>
              <a:buSzPts val="4200"/>
              <a:buNone/>
              <a:defRPr sz="4200">
                <a:highlight>
                  <a:srgbClr val="FFFFFF"/>
                </a:highlight>
              </a:defRPr>
            </a:lvl4pPr>
            <a:lvl5pPr lvl="4" algn="ctr">
              <a:lnSpc>
                <a:spcPct val="100000"/>
              </a:lnSpc>
              <a:spcBef>
                <a:spcPts val="0"/>
              </a:spcBef>
              <a:spcAft>
                <a:spcPts val="0"/>
              </a:spcAft>
              <a:buSzPts val="4200"/>
              <a:buNone/>
              <a:defRPr sz="4200">
                <a:highlight>
                  <a:srgbClr val="FFFFFF"/>
                </a:highlight>
              </a:defRPr>
            </a:lvl5pPr>
            <a:lvl6pPr lvl="5" algn="ctr">
              <a:lnSpc>
                <a:spcPct val="100000"/>
              </a:lnSpc>
              <a:spcBef>
                <a:spcPts val="0"/>
              </a:spcBef>
              <a:spcAft>
                <a:spcPts val="0"/>
              </a:spcAft>
              <a:buSzPts val="4200"/>
              <a:buNone/>
              <a:defRPr sz="4200">
                <a:highlight>
                  <a:srgbClr val="FFFFFF"/>
                </a:highlight>
              </a:defRPr>
            </a:lvl6pPr>
            <a:lvl7pPr lvl="6" algn="ctr">
              <a:lnSpc>
                <a:spcPct val="100000"/>
              </a:lnSpc>
              <a:spcBef>
                <a:spcPts val="0"/>
              </a:spcBef>
              <a:spcAft>
                <a:spcPts val="0"/>
              </a:spcAft>
              <a:buSzPts val="4200"/>
              <a:buNone/>
              <a:defRPr sz="4200">
                <a:highlight>
                  <a:srgbClr val="FFFFFF"/>
                </a:highlight>
              </a:defRPr>
            </a:lvl7pPr>
            <a:lvl8pPr lvl="7" algn="ctr">
              <a:lnSpc>
                <a:spcPct val="100000"/>
              </a:lnSpc>
              <a:spcBef>
                <a:spcPts val="0"/>
              </a:spcBef>
              <a:spcAft>
                <a:spcPts val="0"/>
              </a:spcAft>
              <a:buSzPts val="4200"/>
              <a:buNone/>
              <a:defRPr sz="4200">
                <a:highlight>
                  <a:srgbClr val="FFFFFF"/>
                </a:highlight>
              </a:defRPr>
            </a:lvl8pPr>
            <a:lvl9pPr lvl="8" algn="ctr">
              <a:lnSpc>
                <a:spcPct val="100000"/>
              </a:lnSpc>
              <a:spcBef>
                <a:spcPts val="0"/>
              </a:spcBef>
              <a:spcAft>
                <a:spcPts val="0"/>
              </a:spcAft>
              <a:buSzPts val="4200"/>
              <a:buNone/>
              <a:defRPr sz="4200">
                <a:highlight>
                  <a:srgbClr val="FFFFFF"/>
                </a:highlight>
              </a:defRPr>
            </a:lvl9pPr>
          </a:lstStyle>
          <a:p/>
        </p:txBody>
      </p:sp>
      <p:sp>
        <p:nvSpPr>
          <p:cNvPr id="23" name="Google Shape;23;p63"/>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1600"/>
              <a:buFont typeface="Poppins SemiBold"/>
              <a:buNone/>
              <a:defRPr b="0" i="0" sz="1600" u="none" cap="none" strike="noStrike">
                <a:solidFill>
                  <a:srgbClr val="FFFFFF"/>
                </a:solidFill>
                <a:latin typeface="Oswald"/>
                <a:ea typeface="Oswald"/>
                <a:cs typeface="Oswald"/>
                <a:sym typeface="Oswald"/>
              </a:defRPr>
            </a:lvl1pPr>
            <a:lvl2pPr lvl="1"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9pPr>
          </a:lstStyle>
          <a:p/>
        </p:txBody>
      </p:sp>
      <p:sp>
        <p:nvSpPr>
          <p:cNvPr id="24" name="Google Shape;24;p6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37404A"/>
                </a:solidFill>
                <a:latin typeface="Noto Sans JP"/>
                <a:ea typeface="Noto Sans JP"/>
                <a:cs typeface="Noto Sans JP"/>
                <a:sym typeface="Noto Sans JP"/>
              </a:defRPr>
            </a:lvl1pPr>
            <a:lvl2pPr indent="-317500" lvl="1" marL="914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25" name="Google Shape;25;p63"/>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pic>
        <p:nvPicPr>
          <p:cNvPr id="26" name="Google Shape;26;p63"/>
          <p:cNvPicPr preferRelativeResize="0"/>
          <p:nvPr/>
        </p:nvPicPr>
        <p:blipFill rotWithShape="1">
          <a:blip r:embed="rId2">
            <a:alphaModFix/>
          </a:blip>
          <a:srcRect b="0" l="0" r="0" t="0"/>
          <a:stretch/>
        </p:blipFill>
        <p:spPr>
          <a:xfrm>
            <a:off x="4572000" y="4598775"/>
            <a:ext cx="1733975" cy="54472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7" name="Shape 27"/>
        <p:cNvGrpSpPr/>
        <p:nvPr/>
      </p:nvGrpSpPr>
      <p:grpSpPr>
        <a:xfrm>
          <a:off x="0" y="0"/>
          <a:ext cx="0" cy="0"/>
          <a:chOff x="0" y="0"/>
          <a:chExt cx="0" cy="0"/>
        </a:xfrm>
      </p:grpSpPr>
      <p:sp>
        <p:nvSpPr>
          <p:cNvPr id="28" name="Google Shape;28;p6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7298"/>
              </a:buClr>
              <a:buSzPts val="2800"/>
              <a:buNone/>
              <a:defRPr>
                <a:solidFill>
                  <a:srgbClr val="2F3866"/>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6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37404A"/>
                </a:solidFill>
                <a:latin typeface="Noto Sans JP"/>
                <a:ea typeface="Noto Sans JP"/>
                <a:cs typeface="Noto Sans JP"/>
                <a:sym typeface="Noto Sans JP"/>
              </a:defRPr>
            </a:lvl1pPr>
            <a:lvl2pPr indent="-317500" lvl="1" marL="914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1600"/>
              </a:spcBef>
              <a:spcAft>
                <a:spcPts val="1600"/>
              </a:spcAft>
              <a:buClr>
                <a:srgbClr val="000000"/>
              </a:buClr>
              <a:buSzPts val="1400"/>
              <a:buFont typeface="Arial"/>
              <a:buChar char="■"/>
              <a:defRPr b="0" i="0" sz="1400" u="none" cap="none" strike="noStrike">
                <a:solidFill>
                  <a:srgbClr val="37404A"/>
                </a:solidFill>
                <a:latin typeface="Noto Sans"/>
                <a:ea typeface="Noto Sans"/>
                <a:cs typeface="Noto Sans"/>
                <a:sym typeface="Noto Sans"/>
              </a:defRPr>
            </a:lvl9pPr>
          </a:lstStyle>
          <a:p/>
        </p:txBody>
      </p:sp>
      <p:sp>
        <p:nvSpPr>
          <p:cNvPr id="30" name="Google Shape;30;p64"/>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31" name="Google Shape;31;p64"/>
          <p:cNvSpPr/>
          <p:nvPr/>
        </p:nvSpPr>
        <p:spPr>
          <a:xfrm>
            <a:off x="0" y="0"/>
            <a:ext cx="9144000" cy="77972"/>
          </a:xfrm>
          <a:prstGeom prst="rect">
            <a:avLst/>
          </a:prstGeom>
          <a:solidFill>
            <a:srgbClr val="2F3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2" name="Google Shape;32;p64"/>
          <p:cNvPicPr preferRelativeResize="0"/>
          <p:nvPr/>
        </p:nvPicPr>
        <p:blipFill rotWithShape="1">
          <a:blip r:embed="rId2">
            <a:alphaModFix/>
          </a:blip>
          <a:srcRect b="0" l="0" r="0" t="0"/>
          <a:stretch/>
        </p:blipFill>
        <p:spPr>
          <a:xfrm>
            <a:off x="0" y="4598775"/>
            <a:ext cx="1733975" cy="544725"/>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3" name="Shape 33"/>
        <p:cNvGrpSpPr/>
        <p:nvPr/>
      </p:nvGrpSpPr>
      <p:grpSpPr>
        <a:xfrm>
          <a:off x="0" y="0"/>
          <a:ext cx="0" cy="0"/>
          <a:chOff x="0" y="0"/>
          <a:chExt cx="0" cy="0"/>
        </a:xfrm>
      </p:grpSpPr>
      <p:sp>
        <p:nvSpPr>
          <p:cNvPr id="34" name="Google Shape;34;p65"/>
          <p:cNvSpPr txBox="1"/>
          <p:nvPr>
            <p:ph type="title"/>
          </p:nvPr>
        </p:nvSpPr>
        <p:spPr>
          <a:xfrm>
            <a:off x="311700" y="555600"/>
            <a:ext cx="2808000" cy="7557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2000"/>
              <a:buNone/>
              <a:defRPr sz="20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5" name="Google Shape;35;p65"/>
          <p:cNvSpPr txBox="1"/>
          <p:nvPr>
            <p:ph idx="1" type="body"/>
          </p:nvPr>
        </p:nvSpPr>
        <p:spPr>
          <a:xfrm>
            <a:off x="311700" y="1389600"/>
            <a:ext cx="2808000" cy="3179400"/>
          </a:xfrm>
          <a:prstGeom prst="rect">
            <a:avLst/>
          </a:prstGeom>
          <a:noFill/>
          <a:ln>
            <a:noFill/>
          </a:ln>
        </p:spPr>
        <p:txBody>
          <a:bodyPr anchorCtr="0" anchor="t" bIns="91425" lIns="91425" spcFirstLastPara="1" rIns="91425" wrap="square" tIns="91425">
            <a:noAutofit/>
          </a:bodyPr>
          <a:lstStyle>
            <a:lvl1pPr indent="-304800" lvl="0" marL="457200" marR="0" rtl="0" algn="l">
              <a:lnSpc>
                <a:spcPct val="100000"/>
              </a:lnSpc>
              <a:spcBef>
                <a:spcPts val="0"/>
              </a:spcBef>
              <a:spcAft>
                <a:spcPts val="0"/>
              </a:spcAft>
              <a:buClr>
                <a:srgbClr val="000000"/>
              </a:buClr>
              <a:buSzPts val="1200"/>
              <a:buFont typeface="Arial"/>
              <a:buChar char="●"/>
              <a:defRPr b="0" i="0" sz="1200" u="none" cap="none" strike="noStrike">
                <a:solidFill>
                  <a:srgbClr val="37404A"/>
                </a:solidFill>
                <a:latin typeface="Noto Sans JP"/>
                <a:ea typeface="Noto Sans JP"/>
                <a:cs typeface="Noto Sans JP"/>
                <a:sym typeface="Noto Sans JP"/>
              </a:defRPr>
            </a:lvl1pPr>
            <a:lvl2pPr indent="-304800" lvl="1" marL="914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1600"/>
              </a:spcBef>
              <a:spcAft>
                <a:spcPts val="160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36" name="Google Shape;36;p65"/>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37" name="Google Shape;37;p65"/>
          <p:cNvSpPr/>
          <p:nvPr/>
        </p:nvSpPr>
        <p:spPr>
          <a:xfrm>
            <a:off x="0" y="0"/>
            <a:ext cx="9144000" cy="77972"/>
          </a:xfrm>
          <a:prstGeom prst="rect">
            <a:avLst/>
          </a:prstGeom>
          <a:solidFill>
            <a:srgbClr val="2F3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38" name="Google Shape;38;p65"/>
          <p:cNvPicPr preferRelativeResize="0"/>
          <p:nvPr/>
        </p:nvPicPr>
        <p:blipFill rotWithShape="1">
          <a:blip r:embed="rId2">
            <a:alphaModFix/>
          </a:blip>
          <a:srcRect b="0" l="0" r="0" t="0"/>
          <a:stretch/>
        </p:blipFill>
        <p:spPr>
          <a:xfrm>
            <a:off x="0" y="4598775"/>
            <a:ext cx="1733975" cy="54472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slide - blue">
  <p:cSld name="TITLE_1_1">
    <p:bg>
      <p:bgPr>
        <a:solidFill>
          <a:srgbClr val="2F3866"/>
        </a:solidFill>
      </p:bgPr>
    </p:bg>
    <p:spTree>
      <p:nvGrpSpPr>
        <p:cNvPr id="39" name="Shape 39"/>
        <p:cNvGrpSpPr/>
        <p:nvPr/>
      </p:nvGrpSpPr>
      <p:grpSpPr>
        <a:xfrm>
          <a:off x="0" y="0"/>
          <a:ext cx="0" cy="0"/>
          <a:chOff x="0" y="0"/>
          <a:chExt cx="0" cy="0"/>
        </a:xfrm>
      </p:grpSpPr>
      <p:sp>
        <p:nvSpPr>
          <p:cNvPr id="40" name="Google Shape;40;p66"/>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1pPr>
            <a:lvl2pPr indent="0" lvl="1"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2pPr>
            <a:lvl3pPr indent="0" lvl="2"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3pPr>
            <a:lvl4pPr indent="0" lvl="3"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4pPr>
            <a:lvl5pPr indent="0" lvl="4"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5pPr>
            <a:lvl6pPr indent="0" lvl="5"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6pPr>
            <a:lvl7pPr indent="0" lvl="6"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7pPr>
            <a:lvl8pPr indent="0" lvl="7"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8pPr>
            <a:lvl9pPr indent="0" lvl="8" marL="0" algn="r">
              <a:lnSpc>
                <a:spcPct val="100000"/>
              </a:lnSpc>
              <a:spcBef>
                <a:spcPts val="0"/>
              </a:spcBef>
              <a:spcAft>
                <a:spcPts val="0"/>
              </a:spcAft>
              <a:buSzPts val="1000"/>
              <a:buNone/>
              <a:defRPr b="0" i="0" sz="1000" u="none" cap="none" strike="noStrike">
                <a:solidFill>
                  <a:schemeClr val="lt1"/>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41" name="Google Shape;41;p66"/>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800"/>
              <a:buFont typeface="Poppins ExtraBold"/>
              <a:buNone/>
              <a:defRPr sz="3800">
                <a:solidFill>
                  <a:srgbClr val="FFFFFF"/>
                </a:solidFill>
                <a:latin typeface="Oswald"/>
                <a:ea typeface="Oswald"/>
                <a:cs typeface="Oswald"/>
                <a:sym typeface="Oswald"/>
              </a:defRPr>
            </a:lvl1pPr>
            <a:lvl2pPr lvl="1" algn="ctr">
              <a:lnSpc>
                <a:spcPct val="100000"/>
              </a:lnSpc>
              <a:spcBef>
                <a:spcPts val="0"/>
              </a:spcBef>
              <a:spcAft>
                <a:spcPts val="0"/>
              </a:spcAft>
              <a:buClr>
                <a:srgbClr val="FFFFFF"/>
              </a:buClr>
              <a:buSzPts val="5200"/>
              <a:buNone/>
              <a:defRPr sz="5200">
                <a:solidFill>
                  <a:srgbClr val="FFFFFF"/>
                </a:solidFill>
              </a:defRPr>
            </a:lvl2pPr>
            <a:lvl3pPr lvl="2" algn="ctr">
              <a:lnSpc>
                <a:spcPct val="100000"/>
              </a:lnSpc>
              <a:spcBef>
                <a:spcPts val="0"/>
              </a:spcBef>
              <a:spcAft>
                <a:spcPts val="0"/>
              </a:spcAft>
              <a:buClr>
                <a:srgbClr val="FFFFFF"/>
              </a:buClr>
              <a:buSzPts val="5200"/>
              <a:buNone/>
              <a:defRPr sz="5200">
                <a:solidFill>
                  <a:srgbClr val="FFFFFF"/>
                </a:solidFill>
              </a:defRPr>
            </a:lvl3pPr>
            <a:lvl4pPr lvl="3" algn="ctr">
              <a:lnSpc>
                <a:spcPct val="100000"/>
              </a:lnSpc>
              <a:spcBef>
                <a:spcPts val="0"/>
              </a:spcBef>
              <a:spcAft>
                <a:spcPts val="0"/>
              </a:spcAft>
              <a:buClr>
                <a:srgbClr val="FFFFFF"/>
              </a:buClr>
              <a:buSzPts val="5200"/>
              <a:buNone/>
              <a:defRPr sz="5200">
                <a:solidFill>
                  <a:srgbClr val="FFFFFF"/>
                </a:solidFill>
              </a:defRPr>
            </a:lvl4pPr>
            <a:lvl5pPr lvl="4" algn="ctr">
              <a:lnSpc>
                <a:spcPct val="100000"/>
              </a:lnSpc>
              <a:spcBef>
                <a:spcPts val="0"/>
              </a:spcBef>
              <a:spcAft>
                <a:spcPts val="0"/>
              </a:spcAft>
              <a:buClr>
                <a:srgbClr val="FFFFFF"/>
              </a:buClr>
              <a:buSzPts val="5200"/>
              <a:buNone/>
              <a:defRPr sz="5200">
                <a:solidFill>
                  <a:srgbClr val="FFFFFF"/>
                </a:solidFill>
              </a:defRPr>
            </a:lvl5pPr>
            <a:lvl6pPr lvl="5" algn="ctr">
              <a:lnSpc>
                <a:spcPct val="100000"/>
              </a:lnSpc>
              <a:spcBef>
                <a:spcPts val="0"/>
              </a:spcBef>
              <a:spcAft>
                <a:spcPts val="0"/>
              </a:spcAft>
              <a:buClr>
                <a:srgbClr val="FFFFFF"/>
              </a:buClr>
              <a:buSzPts val="5200"/>
              <a:buNone/>
              <a:defRPr sz="5200">
                <a:solidFill>
                  <a:srgbClr val="FFFFFF"/>
                </a:solidFill>
              </a:defRPr>
            </a:lvl6pPr>
            <a:lvl7pPr lvl="6" algn="ctr">
              <a:lnSpc>
                <a:spcPct val="100000"/>
              </a:lnSpc>
              <a:spcBef>
                <a:spcPts val="0"/>
              </a:spcBef>
              <a:spcAft>
                <a:spcPts val="0"/>
              </a:spcAft>
              <a:buClr>
                <a:srgbClr val="FFFFFF"/>
              </a:buClr>
              <a:buSzPts val="5200"/>
              <a:buNone/>
              <a:defRPr sz="5200">
                <a:solidFill>
                  <a:srgbClr val="FFFFFF"/>
                </a:solidFill>
              </a:defRPr>
            </a:lvl7pPr>
            <a:lvl8pPr lvl="7" algn="ctr">
              <a:lnSpc>
                <a:spcPct val="100000"/>
              </a:lnSpc>
              <a:spcBef>
                <a:spcPts val="0"/>
              </a:spcBef>
              <a:spcAft>
                <a:spcPts val="0"/>
              </a:spcAft>
              <a:buClr>
                <a:srgbClr val="FFFFFF"/>
              </a:buClr>
              <a:buSzPts val="5200"/>
              <a:buNone/>
              <a:defRPr sz="5200">
                <a:solidFill>
                  <a:srgbClr val="FFFFFF"/>
                </a:solidFill>
              </a:defRPr>
            </a:lvl8pPr>
            <a:lvl9pPr lvl="8" algn="ctr">
              <a:lnSpc>
                <a:spcPct val="100000"/>
              </a:lnSpc>
              <a:spcBef>
                <a:spcPts val="0"/>
              </a:spcBef>
              <a:spcAft>
                <a:spcPts val="0"/>
              </a:spcAft>
              <a:buClr>
                <a:srgbClr val="FFFFFF"/>
              </a:buClr>
              <a:buSzPts val="5200"/>
              <a:buNone/>
              <a:defRPr sz="5200">
                <a:solidFill>
                  <a:srgbClr val="FFFFFF"/>
                </a:solidFill>
              </a:defRPr>
            </a:lvl9pPr>
          </a:lstStyle>
          <a:p/>
        </p:txBody>
      </p:sp>
      <p:sp>
        <p:nvSpPr>
          <p:cNvPr id="42" name="Google Shape;42;p6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2000"/>
              <a:buFont typeface="Poppins SemiBold"/>
              <a:buNone/>
              <a:defRPr b="0" i="0" sz="2000" u="none" cap="none" strike="noStrike">
                <a:solidFill>
                  <a:srgbClr val="FFFFFF"/>
                </a:solidFill>
                <a:latin typeface="Oswald"/>
                <a:ea typeface="Oswald"/>
                <a:cs typeface="Oswald"/>
                <a:sym typeface="Oswald"/>
              </a:defRPr>
            </a:lvl1pPr>
            <a:lvl2pPr lvl="1"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2pPr>
            <a:lvl3pPr lvl="2"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3pPr>
            <a:lvl4pPr lvl="3"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4pPr>
            <a:lvl5pPr lvl="4"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5pPr>
            <a:lvl6pPr lvl="5"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6pPr>
            <a:lvl7pPr lvl="6"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7pPr>
            <a:lvl8pPr lvl="7"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8pPr>
            <a:lvl9pPr lvl="8" marR="0" rtl="0" algn="ctr">
              <a:lnSpc>
                <a:spcPct val="100000"/>
              </a:lnSpc>
              <a:spcBef>
                <a:spcPts val="0"/>
              </a:spcBef>
              <a:spcAft>
                <a:spcPts val="0"/>
              </a:spcAft>
              <a:buClr>
                <a:srgbClr val="FFFFFF"/>
              </a:buClr>
              <a:buSzPts val="2800"/>
              <a:buFont typeface="Arial"/>
              <a:buNone/>
              <a:defRPr b="0" i="0" sz="2800" u="none" cap="none" strike="noStrike">
                <a:solidFill>
                  <a:srgbClr val="FFFFFF"/>
                </a:solidFill>
                <a:latin typeface="Arial"/>
                <a:ea typeface="Arial"/>
                <a:cs typeface="Arial"/>
                <a:sym typeface="Arial"/>
              </a:defRPr>
            </a:lvl9pPr>
          </a:lstStyle>
          <a:p/>
        </p:txBody>
      </p:sp>
      <p:pic>
        <p:nvPicPr>
          <p:cNvPr id="43" name="Google Shape;43;p66"/>
          <p:cNvPicPr preferRelativeResize="0"/>
          <p:nvPr/>
        </p:nvPicPr>
        <p:blipFill rotWithShape="1">
          <a:blip r:embed="rId2">
            <a:alphaModFix/>
          </a:blip>
          <a:srcRect b="0" l="0" r="0" t="0"/>
          <a:stretch/>
        </p:blipFill>
        <p:spPr>
          <a:xfrm>
            <a:off x="3506064" y="4252079"/>
            <a:ext cx="2131872" cy="66972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44" name="Shape 44"/>
        <p:cNvGrpSpPr/>
        <p:nvPr/>
      </p:nvGrpSpPr>
      <p:grpSpPr>
        <a:xfrm>
          <a:off x="0" y="0"/>
          <a:ext cx="0" cy="0"/>
          <a:chOff x="0" y="0"/>
          <a:chExt cx="0" cy="0"/>
        </a:xfrm>
      </p:grpSpPr>
      <p:sp>
        <p:nvSpPr>
          <p:cNvPr id="45" name="Google Shape;45;p6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7298"/>
              </a:buClr>
              <a:buSzPts val="2800"/>
              <a:buNone/>
              <a:defRPr>
                <a:solidFill>
                  <a:srgbClr val="2F3866"/>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46" name="Google Shape;46;p67"/>
          <p:cNvSpPr txBox="1"/>
          <p:nvPr>
            <p:ph idx="1" type="body"/>
          </p:nvPr>
        </p:nvSpPr>
        <p:spPr>
          <a:xfrm>
            <a:off x="3117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37404A"/>
                </a:solidFill>
                <a:latin typeface="Noto Sans JP"/>
                <a:ea typeface="Noto Sans JP"/>
                <a:cs typeface="Noto Sans JP"/>
                <a:sym typeface="Noto Sans JP"/>
              </a:defRPr>
            </a:lvl1pPr>
            <a:lvl2pPr indent="-304800" lvl="1" marL="914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1600"/>
              </a:spcBef>
              <a:spcAft>
                <a:spcPts val="160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47" name="Google Shape;47;p67"/>
          <p:cNvSpPr txBox="1"/>
          <p:nvPr>
            <p:ph idx="2" type="body"/>
          </p:nvPr>
        </p:nvSpPr>
        <p:spPr>
          <a:xfrm>
            <a:off x="4832400" y="1152475"/>
            <a:ext cx="3999900" cy="34164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00000"/>
              </a:lnSpc>
              <a:spcBef>
                <a:spcPts val="0"/>
              </a:spcBef>
              <a:spcAft>
                <a:spcPts val="0"/>
              </a:spcAft>
              <a:buClr>
                <a:srgbClr val="000000"/>
              </a:buClr>
              <a:buSzPts val="1400"/>
              <a:buFont typeface="Arial"/>
              <a:buChar char="●"/>
              <a:defRPr b="0" i="0" sz="1400" u="none" cap="none" strike="noStrike">
                <a:solidFill>
                  <a:srgbClr val="37404A"/>
                </a:solidFill>
                <a:latin typeface="Noto Sans JP"/>
                <a:ea typeface="Noto Sans JP"/>
                <a:cs typeface="Noto Sans JP"/>
                <a:sym typeface="Noto Sans JP"/>
              </a:defRPr>
            </a:lvl1pPr>
            <a:lvl2pPr indent="-304800" lvl="1" marL="914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2pPr>
            <a:lvl3pPr indent="-304800" lvl="2" marL="1371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3pPr>
            <a:lvl4pPr indent="-304800" lvl="3" marL="18288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4pPr>
            <a:lvl5pPr indent="-304800" lvl="4" marL="22860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5pPr>
            <a:lvl6pPr indent="-304800" lvl="5" marL="27432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6pPr>
            <a:lvl7pPr indent="-304800" lvl="6" marL="32004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7pPr>
            <a:lvl8pPr indent="-304800" lvl="7" marL="3657600" marR="0" rtl="0" algn="l">
              <a:lnSpc>
                <a:spcPct val="100000"/>
              </a:lnSpc>
              <a:spcBef>
                <a:spcPts val="1600"/>
              </a:spcBef>
              <a:spcAft>
                <a:spcPts val="0"/>
              </a:spcAft>
              <a:buClr>
                <a:srgbClr val="000000"/>
              </a:buClr>
              <a:buSzPts val="1200"/>
              <a:buFont typeface="Arial"/>
              <a:buChar char="○"/>
              <a:defRPr b="0" i="0" sz="1200" u="none" cap="none" strike="noStrike">
                <a:solidFill>
                  <a:srgbClr val="000000"/>
                </a:solidFill>
                <a:latin typeface="Arial"/>
                <a:ea typeface="Arial"/>
                <a:cs typeface="Arial"/>
                <a:sym typeface="Arial"/>
              </a:defRPr>
            </a:lvl8pPr>
            <a:lvl9pPr indent="-304800" lvl="8" marL="4114800" marR="0" rtl="0" algn="l">
              <a:lnSpc>
                <a:spcPct val="100000"/>
              </a:lnSpc>
              <a:spcBef>
                <a:spcPts val="1600"/>
              </a:spcBef>
              <a:spcAft>
                <a:spcPts val="1600"/>
              </a:spcAft>
              <a:buClr>
                <a:srgbClr val="000000"/>
              </a:buClr>
              <a:buSzPts val="1200"/>
              <a:buFont typeface="Arial"/>
              <a:buChar char="■"/>
              <a:defRPr b="0" i="0" sz="1200" u="none" cap="none" strike="noStrike">
                <a:solidFill>
                  <a:srgbClr val="000000"/>
                </a:solidFill>
                <a:latin typeface="Arial"/>
                <a:ea typeface="Arial"/>
                <a:cs typeface="Arial"/>
                <a:sym typeface="Arial"/>
              </a:defRPr>
            </a:lvl9pPr>
          </a:lstStyle>
          <a:p/>
        </p:txBody>
      </p:sp>
      <p:sp>
        <p:nvSpPr>
          <p:cNvPr id="48" name="Google Shape;48;p67"/>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49" name="Google Shape;49;p67"/>
          <p:cNvSpPr/>
          <p:nvPr/>
        </p:nvSpPr>
        <p:spPr>
          <a:xfrm>
            <a:off x="0" y="0"/>
            <a:ext cx="9144000" cy="77972"/>
          </a:xfrm>
          <a:prstGeom prst="rect">
            <a:avLst/>
          </a:prstGeom>
          <a:solidFill>
            <a:srgbClr val="2F3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50" name="Google Shape;50;p67"/>
          <p:cNvPicPr preferRelativeResize="0"/>
          <p:nvPr/>
        </p:nvPicPr>
        <p:blipFill rotWithShape="1">
          <a:blip r:embed="rId2">
            <a:alphaModFix/>
          </a:blip>
          <a:srcRect b="0" l="0" r="0" t="0"/>
          <a:stretch/>
        </p:blipFill>
        <p:spPr>
          <a:xfrm>
            <a:off x="0" y="4598775"/>
            <a:ext cx="1733975" cy="54472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1 1 1">
  <p:cSld name="Section title and description 1 1 1">
    <p:spTree>
      <p:nvGrpSpPr>
        <p:cNvPr id="51" name="Shape 51"/>
        <p:cNvGrpSpPr/>
        <p:nvPr/>
      </p:nvGrpSpPr>
      <p:grpSpPr>
        <a:xfrm>
          <a:off x="0" y="0"/>
          <a:ext cx="0" cy="0"/>
          <a:chOff x="0" y="0"/>
          <a:chExt cx="0" cy="0"/>
        </a:xfrm>
      </p:grpSpPr>
      <p:sp>
        <p:nvSpPr>
          <p:cNvPr id="52" name="Google Shape;52;p68"/>
          <p:cNvSpPr/>
          <p:nvPr/>
        </p:nvSpPr>
        <p:spPr>
          <a:xfrm>
            <a:off x="2100" y="-125"/>
            <a:ext cx="4572000" cy="5143500"/>
          </a:xfrm>
          <a:prstGeom prst="rect">
            <a:avLst/>
          </a:prstGeom>
          <a:solidFill>
            <a:srgbClr val="FFB15C"/>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 name="Google Shape;53;p6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FFFFFF"/>
              </a:buClr>
              <a:buSzPts val="3400"/>
              <a:buFont typeface="Poppins Medium"/>
              <a:buNone/>
              <a:defRPr sz="3400">
                <a:solidFill>
                  <a:srgbClr val="2F3866"/>
                </a:solidFill>
                <a:latin typeface="Oswald"/>
                <a:ea typeface="Oswald"/>
                <a:cs typeface="Oswald"/>
                <a:sym typeface="Oswald"/>
              </a:defRPr>
            </a:lvl1pPr>
            <a:lvl2pPr lvl="1" algn="ctr">
              <a:lnSpc>
                <a:spcPct val="100000"/>
              </a:lnSpc>
              <a:spcBef>
                <a:spcPts val="0"/>
              </a:spcBef>
              <a:spcAft>
                <a:spcPts val="0"/>
              </a:spcAft>
              <a:buSzPts val="4200"/>
              <a:buNone/>
              <a:defRPr sz="4200">
                <a:highlight>
                  <a:srgbClr val="FFFFFF"/>
                </a:highlight>
              </a:defRPr>
            </a:lvl2pPr>
            <a:lvl3pPr lvl="2" algn="ctr">
              <a:lnSpc>
                <a:spcPct val="100000"/>
              </a:lnSpc>
              <a:spcBef>
                <a:spcPts val="0"/>
              </a:spcBef>
              <a:spcAft>
                <a:spcPts val="0"/>
              </a:spcAft>
              <a:buSzPts val="4200"/>
              <a:buNone/>
              <a:defRPr sz="4200">
                <a:highlight>
                  <a:srgbClr val="FFFFFF"/>
                </a:highlight>
              </a:defRPr>
            </a:lvl3pPr>
            <a:lvl4pPr lvl="3" algn="ctr">
              <a:lnSpc>
                <a:spcPct val="100000"/>
              </a:lnSpc>
              <a:spcBef>
                <a:spcPts val="0"/>
              </a:spcBef>
              <a:spcAft>
                <a:spcPts val="0"/>
              </a:spcAft>
              <a:buSzPts val="4200"/>
              <a:buNone/>
              <a:defRPr sz="4200">
                <a:highlight>
                  <a:srgbClr val="FFFFFF"/>
                </a:highlight>
              </a:defRPr>
            </a:lvl4pPr>
            <a:lvl5pPr lvl="4" algn="ctr">
              <a:lnSpc>
                <a:spcPct val="100000"/>
              </a:lnSpc>
              <a:spcBef>
                <a:spcPts val="0"/>
              </a:spcBef>
              <a:spcAft>
                <a:spcPts val="0"/>
              </a:spcAft>
              <a:buSzPts val="4200"/>
              <a:buNone/>
              <a:defRPr sz="4200">
                <a:highlight>
                  <a:srgbClr val="FFFFFF"/>
                </a:highlight>
              </a:defRPr>
            </a:lvl5pPr>
            <a:lvl6pPr lvl="5" algn="ctr">
              <a:lnSpc>
                <a:spcPct val="100000"/>
              </a:lnSpc>
              <a:spcBef>
                <a:spcPts val="0"/>
              </a:spcBef>
              <a:spcAft>
                <a:spcPts val="0"/>
              </a:spcAft>
              <a:buSzPts val="4200"/>
              <a:buNone/>
              <a:defRPr sz="4200">
                <a:highlight>
                  <a:srgbClr val="FFFFFF"/>
                </a:highlight>
              </a:defRPr>
            </a:lvl6pPr>
            <a:lvl7pPr lvl="6" algn="ctr">
              <a:lnSpc>
                <a:spcPct val="100000"/>
              </a:lnSpc>
              <a:spcBef>
                <a:spcPts val="0"/>
              </a:spcBef>
              <a:spcAft>
                <a:spcPts val="0"/>
              </a:spcAft>
              <a:buSzPts val="4200"/>
              <a:buNone/>
              <a:defRPr sz="4200">
                <a:highlight>
                  <a:srgbClr val="FFFFFF"/>
                </a:highlight>
              </a:defRPr>
            </a:lvl7pPr>
            <a:lvl8pPr lvl="7" algn="ctr">
              <a:lnSpc>
                <a:spcPct val="100000"/>
              </a:lnSpc>
              <a:spcBef>
                <a:spcPts val="0"/>
              </a:spcBef>
              <a:spcAft>
                <a:spcPts val="0"/>
              </a:spcAft>
              <a:buSzPts val="4200"/>
              <a:buNone/>
              <a:defRPr sz="4200">
                <a:highlight>
                  <a:srgbClr val="FFFFFF"/>
                </a:highlight>
              </a:defRPr>
            </a:lvl8pPr>
            <a:lvl9pPr lvl="8" algn="ctr">
              <a:lnSpc>
                <a:spcPct val="100000"/>
              </a:lnSpc>
              <a:spcBef>
                <a:spcPts val="0"/>
              </a:spcBef>
              <a:spcAft>
                <a:spcPts val="0"/>
              </a:spcAft>
              <a:buSzPts val="4200"/>
              <a:buNone/>
              <a:defRPr sz="4200">
                <a:highlight>
                  <a:srgbClr val="FFFFFF"/>
                </a:highlight>
              </a:defRPr>
            </a:lvl9pPr>
          </a:lstStyle>
          <a:p/>
        </p:txBody>
      </p:sp>
      <p:sp>
        <p:nvSpPr>
          <p:cNvPr id="54" name="Google Shape;54;p6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lvl1pPr lvl="0" marR="0" rtl="0" algn="ctr">
              <a:lnSpc>
                <a:spcPct val="100000"/>
              </a:lnSpc>
              <a:spcBef>
                <a:spcPts val="0"/>
              </a:spcBef>
              <a:spcAft>
                <a:spcPts val="0"/>
              </a:spcAft>
              <a:buClr>
                <a:srgbClr val="FFFFFF"/>
              </a:buClr>
              <a:buSzPts val="1600"/>
              <a:buFont typeface="Poppins SemiBold"/>
              <a:buNone/>
              <a:defRPr b="0" i="0" sz="1600" u="none" cap="none" strike="noStrike">
                <a:solidFill>
                  <a:srgbClr val="2F3866"/>
                </a:solidFill>
                <a:latin typeface="Oswald"/>
                <a:ea typeface="Oswald"/>
                <a:cs typeface="Oswald"/>
                <a:sym typeface="Oswald"/>
              </a:defRPr>
            </a:lvl1pPr>
            <a:lvl2pPr lvl="1"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2pPr>
            <a:lvl3pPr lvl="2"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3pPr>
            <a:lvl4pPr lvl="3"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4pPr>
            <a:lvl5pPr lvl="4"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5pPr>
            <a:lvl6pPr lvl="5"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6pPr>
            <a:lvl7pPr lvl="6"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7pPr>
            <a:lvl8pPr lvl="7"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8pPr>
            <a:lvl9pPr lvl="8" marR="0" rtl="0" algn="ctr">
              <a:lnSpc>
                <a:spcPct val="100000"/>
              </a:lnSpc>
              <a:spcBef>
                <a:spcPts val="0"/>
              </a:spcBef>
              <a:spcAft>
                <a:spcPts val="0"/>
              </a:spcAft>
              <a:buClr>
                <a:srgbClr val="000000"/>
              </a:buClr>
              <a:buSzPts val="2100"/>
              <a:buFont typeface="Arial"/>
              <a:buNone/>
              <a:defRPr b="0" i="0" sz="2100" u="none" cap="none" strike="noStrike">
                <a:solidFill>
                  <a:srgbClr val="000000"/>
                </a:solidFill>
                <a:highlight>
                  <a:srgbClr val="FFFFFF"/>
                </a:highlight>
                <a:latin typeface="Arial"/>
                <a:ea typeface="Arial"/>
                <a:cs typeface="Arial"/>
                <a:sym typeface="Arial"/>
              </a:defRPr>
            </a:lvl9pPr>
          </a:lstStyle>
          <a:p/>
        </p:txBody>
      </p:sp>
      <p:sp>
        <p:nvSpPr>
          <p:cNvPr id="55" name="Google Shape;55;p6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37404A"/>
                </a:solidFill>
                <a:latin typeface="Noto Sans"/>
                <a:ea typeface="Noto Sans"/>
                <a:cs typeface="Noto Sans"/>
                <a:sym typeface="Noto Sans"/>
              </a:defRPr>
            </a:lvl1pPr>
            <a:lvl2pPr indent="-317500" lvl="1" marL="914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1600"/>
              </a:spcBef>
              <a:spcAft>
                <a:spcPts val="160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56" name="Google Shape;56;p6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pic>
        <p:nvPicPr>
          <p:cNvPr id="57" name="Google Shape;57;p68"/>
          <p:cNvPicPr preferRelativeResize="0"/>
          <p:nvPr/>
        </p:nvPicPr>
        <p:blipFill rotWithShape="1">
          <a:blip r:embed="rId2">
            <a:alphaModFix/>
          </a:blip>
          <a:srcRect b="0" l="0" r="0" t="0"/>
          <a:stretch/>
        </p:blipFill>
        <p:spPr>
          <a:xfrm>
            <a:off x="4572000" y="4598775"/>
            <a:ext cx="1733975" cy="54472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p:cSld name="Title and body">
    <p:spTree>
      <p:nvGrpSpPr>
        <p:cNvPr id="58" name="Shape 58"/>
        <p:cNvGrpSpPr/>
        <p:nvPr/>
      </p:nvGrpSpPr>
      <p:grpSpPr>
        <a:xfrm>
          <a:off x="0" y="0"/>
          <a:ext cx="0" cy="0"/>
          <a:chOff x="0" y="0"/>
          <a:chExt cx="0" cy="0"/>
        </a:xfrm>
      </p:grpSpPr>
      <p:sp>
        <p:nvSpPr>
          <p:cNvPr id="59" name="Google Shape;59;p6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07298"/>
              </a:buClr>
              <a:buSzPts val="2800"/>
              <a:buNone/>
              <a:defRPr>
                <a:solidFill>
                  <a:srgbClr val="2F3866"/>
                </a:solidFill>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60" name="Google Shape;60;p6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00000"/>
              </a:lnSpc>
              <a:spcBef>
                <a:spcPts val="0"/>
              </a:spcBef>
              <a:spcAft>
                <a:spcPts val="0"/>
              </a:spcAft>
              <a:buClr>
                <a:srgbClr val="000000"/>
              </a:buClr>
              <a:buSzPts val="1800"/>
              <a:buFont typeface="Arial"/>
              <a:buChar char="●"/>
              <a:defRPr b="0" i="0" sz="1400" u="none" cap="none" strike="noStrike">
                <a:solidFill>
                  <a:srgbClr val="37404A"/>
                </a:solidFill>
                <a:latin typeface="Noto Sans"/>
                <a:ea typeface="Noto Sans"/>
                <a:cs typeface="Noto Sans"/>
                <a:sym typeface="Noto Sans"/>
              </a:defRPr>
            </a:lvl1pPr>
            <a:lvl2pPr indent="-317500" lvl="1" marL="914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2pPr>
            <a:lvl3pPr indent="-317500" lvl="2" marL="1371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3pPr>
            <a:lvl4pPr indent="-317500" lvl="3" marL="18288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4pPr>
            <a:lvl5pPr indent="-317500" lvl="4" marL="22860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5pPr>
            <a:lvl6pPr indent="-317500" lvl="5" marL="27432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160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1600"/>
              </a:spcBef>
              <a:spcAft>
                <a:spcPts val="1600"/>
              </a:spcAft>
              <a:buClr>
                <a:srgbClr val="000000"/>
              </a:buClr>
              <a:buSzPts val="1400"/>
              <a:buFont typeface="Arial"/>
              <a:buChar char="■"/>
              <a:defRPr b="0" i="0" sz="1400" u="none" cap="none" strike="noStrike">
                <a:solidFill>
                  <a:srgbClr val="37404A"/>
                </a:solidFill>
                <a:latin typeface="Noto Sans"/>
                <a:ea typeface="Noto Sans"/>
                <a:cs typeface="Noto Sans"/>
                <a:sym typeface="Noto Sans"/>
              </a:defRPr>
            </a:lvl9pPr>
          </a:lstStyle>
          <a:p/>
        </p:txBody>
      </p:sp>
      <p:sp>
        <p:nvSpPr>
          <p:cNvPr id="61" name="Google Shape;61;p69"/>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62" name="Google Shape;62;p69"/>
          <p:cNvSpPr/>
          <p:nvPr/>
        </p:nvSpPr>
        <p:spPr>
          <a:xfrm>
            <a:off x="0" y="0"/>
            <a:ext cx="9144000" cy="77972"/>
          </a:xfrm>
          <a:prstGeom prst="rect">
            <a:avLst/>
          </a:prstGeom>
          <a:solidFill>
            <a:srgbClr val="2F3866"/>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pic>
        <p:nvPicPr>
          <p:cNvPr id="63" name="Google Shape;63;p69"/>
          <p:cNvPicPr preferRelativeResize="0"/>
          <p:nvPr/>
        </p:nvPicPr>
        <p:blipFill rotWithShape="1">
          <a:blip r:embed="rId2">
            <a:alphaModFix/>
          </a:blip>
          <a:srcRect b="0" l="0" r="0" t="0"/>
          <a:stretch/>
        </p:blipFill>
        <p:spPr>
          <a:xfrm>
            <a:off x="0" y="4598775"/>
            <a:ext cx="1733975" cy="54472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60"/>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Oswald"/>
                <a:ea typeface="Oswald"/>
                <a:cs typeface="Oswald"/>
                <a:sym typeface="Oswald"/>
              </a:defRPr>
            </a:lvl9pPr>
          </a:lstStyle>
          <a:p>
            <a:pPr indent="0" lvl="0" marL="0" rtl="0" algn="r">
              <a:spcBef>
                <a:spcPts val="0"/>
              </a:spcBef>
              <a:spcAft>
                <a:spcPts val="0"/>
              </a:spcAft>
              <a:buNone/>
            </a:pPr>
            <a:fld id="{00000000-1234-1234-1234-123412341234}" type="slidenum">
              <a:rPr lang="en-US"/>
              <a:t>‹#›</a:t>
            </a:fld>
            <a:endParaRPr/>
          </a:p>
        </p:txBody>
      </p:sp>
      <p:sp>
        <p:nvSpPr>
          <p:cNvPr id="7" name="Google Shape;7;p60"/>
          <p:cNvSpPr txBox="1"/>
          <p:nvPr>
            <p:ph type="title"/>
          </p:nvPr>
        </p:nvSpPr>
        <p:spPr>
          <a:xfrm>
            <a:off x="311700" y="77737"/>
            <a:ext cx="7886700" cy="993775"/>
          </a:xfrm>
          <a:prstGeom prst="rect">
            <a:avLst/>
          </a:prstGeom>
          <a:noFill/>
          <a:ln>
            <a:noFill/>
          </a:ln>
        </p:spPr>
        <p:txBody>
          <a:bodyPr anchorCtr="0" anchor="ctr" bIns="45700" lIns="91425" spcFirstLastPara="1" rIns="91425" wrap="square" tIns="45700">
            <a:normAutofit/>
          </a:bodyPr>
          <a:lstStyle>
            <a:lvl1pPr lvl="0" marR="0" rtl="0" algn="l">
              <a:lnSpc>
                <a:spcPct val="100000"/>
              </a:lnSpc>
              <a:spcBef>
                <a:spcPts val="0"/>
              </a:spcBef>
              <a:spcAft>
                <a:spcPts val="0"/>
              </a:spcAft>
              <a:buSzPts val="1400"/>
              <a:buNone/>
              <a:defRPr b="0" i="0" sz="3000" u="none" cap="none" strike="noStrike">
                <a:solidFill>
                  <a:srgbClr val="2F3866"/>
                </a:solidFill>
                <a:latin typeface="Oswald"/>
                <a:ea typeface="Oswald"/>
                <a:cs typeface="Oswald"/>
                <a:sym typeface="Oswald"/>
              </a:defRPr>
            </a:lvl1pPr>
            <a:lvl2pPr lvl="1"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4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3.xml"/><Relationship Id="rId3" Type="http://schemas.openxmlformats.org/officeDocument/2006/relationships/hyperlink" Target="https://www.wscuc.org/2022standards/"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4.xml"/><Relationship Id="rId3" Type="http://schemas.openxmlformats.org/officeDocument/2006/relationships/hyperlink" Target="https://wascsenior.app.box.com/file/1261767942650?s=jdbd53vlfx3mf32kwfy6ngvczdpmr6f3" TargetMode="External"/><Relationship Id="rId4" Type="http://schemas.openxmlformats.org/officeDocument/2006/relationships/hyperlink" Target="https://wascsenior.app.box.com/file/1071941571188?s=4yqb9ttiofqu9pzz1j9y8chdi5n1s39h"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7.xml"/><Relationship Id="rId3"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8.xml"/><Relationship Id="rId3" Type="http://schemas.openxmlformats.org/officeDocument/2006/relationships/hyperlink" Target="https://wascsenior.app.box.com/file/872797220110?s=czboj87meffn7c2ffgjvm61pvnd5zpmg"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9.xml"/><Relationship Id="rId3" Type="http://schemas.openxmlformats.org/officeDocument/2006/relationships/hyperlink" Target="https://www.wscuc.org/resources/kid/" TargetMode="Externa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0.xml"/><Relationship Id="rId3" Type="http://schemas.openxmlformats.org/officeDocument/2006/relationships/hyperlink" Target="https://www.wscuc.org/resources/kid/" TargetMode="External"/><Relationship Id="rId4" Type="http://schemas.openxmlformats.org/officeDocument/2006/relationships/hyperlink" Target="https://collegescorecard.ed.gov/" TargetMode="Externa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1.xml"/><Relationship Id="rId3" Type="http://schemas.openxmlformats.org/officeDocument/2006/relationships/image" Target="../media/image6.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9.xml"/><Relationship Id="rId3" Type="http://schemas.openxmlformats.org/officeDocument/2006/relationships/hyperlink" Target="https://wascsenior.app.box.com/file/19498607695?s=cg7a4uyqbwza27qfos6y"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7.xml"/><Relationship Id="rId3" Type="http://schemas.openxmlformats.org/officeDocument/2006/relationships/hyperlink" Target="https://www.wscuc.org/resources/?fwp_keyword=lines%20of%20inquiry"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1.xml"/><Relationship Id="rId3" Type="http://schemas.openxmlformats.org/officeDocument/2006/relationships/hyperlink" Target="https://wascsenior.app.box.com/file/22358628971?s=gu2j90yfdgnu50dud8eu"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3.xml"/><Relationship Id="rId3" Type="http://schemas.openxmlformats.org/officeDocument/2006/relationships/image" Target="../media/image9.png"/><Relationship Id="rId4" Type="http://schemas.openxmlformats.org/officeDocument/2006/relationships/hyperlink" Target="https://www.wscuc.org/resources/?fwp_keyword=schedule" TargetMode="Externa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4.xml"/><Relationship Id="rId3" Type="http://schemas.openxmlformats.org/officeDocument/2006/relationships/hyperlink" Target="https://wascsenior.app.box.com/file/11894722884?s=ft1mgtj4kn4d2ksgisdv" TargetMode="Externa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5.xml"/><Relationship Id="rId3" Type="http://schemas.openxmlformats.org/officeDocument/2006/relationships/hyperlink" Target="https://wascsenior.app.box.com/file/9921244720?s=k4k7kpyf420hhkg61dht" TargetMode="Externa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 Id="rId3" Type="http://schemas.openxmlformats.org/officeDocument/2006/relationships/hyperlink" Target="https://www.wscuc.org/resources/" TargetMode="External"/><Relationship Id="rId4" Type="http://schemas.openxmlformats.org/officeDocument/2006/relationships/hyperlink" Target="https://wascsenior.app.box.com/file/19498607695?s=cg7a4uyqbwza27qfos6y" TargetMode="External"/><Relationship Id="rId5" Type="http://schemas.openxmlformats.org/officeDocument/2006/relationships/hyperlink" Target="https://wascsenior.app.box.com/file/11053316729?s=0oque9endxnmtoyvr4c8" TargetMode="External"/><Relationship Id="rId6" Type="http://schemas.openxmlformats.org/officeDocument/2006/relationships/hyperlink" Target="https://wascsenior.app.box.com/file/22358628971?s=gu2j90yfdgnu50dud8eu" TargetMode="External"/><Relationship Id="rId7" Type="http://schemas.openxmlformats.org/officeDocument/2006/relationships/hyperlink" Target="https://wascsenior.app.box.com/file/11894722884?s=ft1mgtj4kn4d2ksgisdv" TargetMode="External"/><Relationship Id="rId8" Type="http://schemas.openxmlformats.org/officeDocument/2006/relationships/hyperlink" Target="https://wascsenior.app.box.com/file/9921244720?s=k4k7kpyf420hhkg61dht" TargetMode="Externa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9.xml"/><Relationship Id="rId3" Type="http://schemas.openxmlformats.org/officeDocument/2006/relationships/image" Target="../media/image11.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 name="Shape 87"/>
        <p:cNvGrpSpPr/>
        <p:nvPr/>
      </p:nvGrpSpPr>
      <p:grpSpPr>
        <a:xfrm>
          <a:off x="0" y="0"/>
          <a:ext cx="0" cy="0"/>
          <a:chOff x="0" y="0"/>
          <a:chExt cx="0" cy="0"/>
        </a:xfrm>
      </p:grpSpPr>
      <p:sp>
        <p:nvSpPr>
          <p:cNvPr id="88" name="Google Shape;88;p1"/>
          <p:cNvSpPr txBox="1"/>
          <p:nvPr>
            <p:ph type="ctrTitle"/>
          </p:nvPr>
        </p:nvSpPr>
        <p:spPr>
          <a:xfrm>
            <a:off x="286248" y="1294514"/>
            <a:ext cx="7389398" cy="176510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800"/>
              <a:buNone/>
            </a:pPr>
            <a:r>
              <a:rPr lang="en-US"/>
              <a:t>Sonoma State University</a:t>
            </a:r>
            <a:br>
              <a:rPr lang="en-US"/>
            </a:br>
            <a:r>
              <a:rPr lang="en-US" sz="1800"/>
              <a:t>Comprehensive Review for Reaffirmation of Accreditation</a:t>
            </a:r>
            <a:br>
              <a:rPr lang="en-US" sz="1800"/>
            </a:br>
            <a:r>
              <a:rPr lang="en-US" sz="1800"/>
              <a:t>2023 WSCUC Handbook and Standards</a:t>
            </a:r>
            <a:br>
              <a:rPr lang="en-US" sz="1800"/>
            </a:br>
            <a:r>
              <a:rPr lang="en-US" sz="1800"/>
              <a:t>OSR: Spring 2025</a:t>
            </a:r>
            <a:br>
              <a:rPr lang="en-US" sz="1800"/>
            </a:br>
            <a:r>
              <a:rPr lang="en-US" sz="1800"/>
              <a:t>Visit: Fall 2025</a:t>
            </a:r>
            <a:br>
              <a:rPr lang="en-US"/>
            </a:br>
            <a:endParaRPr/>
          </a:p>
        </p:txBody>
      </p:sp>
      <p:sp>
        <p:nvSpPr>
          <p:cNvPr id="89" name="Google Shape;89;p1"/>
          <p:cNvSpPr txBox="1"/>
          <p:nvPr>
            <p:ph idx="1" type="subTitle"/>
          </p:nvPr>
        </p:nvSpPr>
        <p:spPr>
          <a:xfrm>
            <a:off x="2402320" y="3212019"/>
            <a:ext cx="5351489" cy="1439194"/>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000"/>
              <a:buNone/>
            </a:pPr>
            <a:r>
              <a:rPr lang="en-US" sz="1600"/>
              <a:t>Christopher N Oberg, Executive Vice President &amp; SSU Staff Liaison</a:t>
            </a:r>
            <a:endParaRPr/>
          </a:p>
          <a:p>
            <a:pPr indent="0" lvl="0" marL="0" rtl="0" algn="l">
              <a:lnSpc>
                <a:spcPct val="100000"/>
              </a:lnSpc>
              <a:spcBef>
                <a:spcPts val="0"/>
              </a:spcBef>
              <a:spcAft>
                <a:spcPts val="0"/>
              </a:spcAft>
              <a:buSzPts val="2000"/>
              <a:buNone/>
            </a:pPr>
            <a:r>
              <a:rPr lang="en-US" sz="1600"/>
              <a:t>WASC Senior College &amp; University Commission</a:t>
            </a:r>
            <a:endParaRPr/>
          </a:p>
          <a:p>
            <a:pPr indent="0" lvl="0" marL="0" rtl="0" algn="l">
              <a:lnSpc>
                <a:spcPct val="100000"/>
              </a:lnSpc>
              <a:spcBef>
                <a:spcPts val="0"/>
              </a:spcBef>
              <a:spcAft>
                <a:spcPts val="0"/>
              </a:spcAft>
              <a:buSzPts val="2000"/>
              <a:buNone/>
            </a:pPr>
            <a:r>
              <a:rPr lang="en-US" sz="1600"/>
              <a:t>coberg@wscuc.org</a:t>
            </a:r>
            <a:endParaRPr/>
          </a:p>
          <a:p>
            <a:pPr indent="0" lvl="0" marL="0" rtl="0" algn="l">
              <a:lnSpc>
                <a:spcPct val="100000"/>
              </a:lnSpc>
              <a:spcBef>
                <a:spcPts val="0"/>
              </a:spcBef>
              <a:spcAft>
                <a:spcPts val="0"/>
              </a:spcAft>
              <a:buSzPts val="2000"/>
              <a:buNone/>
            </a:pPr>
            <a:r>
              <a:rPr lang="en-US" sz="1600"/>
              <a:t>(909) 730-7933</a:t>
            </a:r>
            <a:endParaRPr/>
          </a:p>
          <a:p>
            <a:pPr indent="0" lvl="0" marL="0" rtl="0" algn="l">
              <a:lnSpc>
                <a:spcPct val="100000"/>
              </a:lnSpc>
              <a:spcBef>
                <a:spcPts val="0"/>
              </a:spcBef>
              <a:spcAft>
                <a:spcPts val="0"/>
              </a:spcAft>
              <a:buSzPts val="2000"/>
              <a:buNone/>
            </a:pPr>
            <a:r>
              <a:t/>
            </a:r>
            <a:endParaRPr sz="1600"/>
          </a:p>
          <a:p>
            <a:pPr indent="0" lvl="0" marL="0" rtl="0" algn="l">
              <a:lnSpc>
                <a:spcPct val="100000"/>
              </a:lnSpc>
              <a:spcBef>
                <a:spcPts val="0"/>
              </a:spcBef>
              <a:spcAft>
                <a:spcPts val="0"/>
              </a:spcAft>
              <a:buSzPts val="2000"/>
              <a:buNone/>
            </a:pPr>
            <a:r>
              <a:rPr lang="en-US" sz="1600"/>
              <a:t>September 11, 2023</a:t>
            </a:r>
            <a:endParaRPr/>
          </a:p>
          <a:p>
            <a:pPr indent="0" lvl="0" marL="0" rtl="0" algn="l">
              <a:lnSpc>
                <a:spcPct val="100000"/>
              </a:lnSpc>
              <a:spcBef>
                <a:spcPts val="0"/>
              </a:spcBef>
              <a:spcAft>
                <a:spcPts val="0"/>
              </a:spcAft>
              <a:buSzPts val="2000"/>
              <a:buNone/>
            </a:pPr>
            <a:r>
              <a:t/>
            </a:r>
            <a:endParaRPr sz="1600"/>
          </a:p>
        </p:txBody>
      </p:sp>
      <p:sp>
        <p:nvSpPr>
          <p:cNvPr descr="devoted to design" id="90" name="Google Shape;90;p1"/>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descr="Design Institute of San Diego" id="91" name="Google Shape;91;p1"/>
          <p:cNvSpPr/>
          <p:nvPr/>
        </p:nvSpPr>
        <p:spPr>
          <a:xfrm>
            <a:off x="4572000" y="25717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400"/>
              <a:buNone/>
            </a:pPr>
            <a:r>
              <a:rPr lang="en-US"/>
              <a:t>2023 Standards of Accreditation</a:t>
            </a:r>
            <a:endParaRPr/>
          </a:p>
        </p:txBody>
      </p:sp>
      <p:sp>
        <p:nvSpPr>
          <p:cNvPr id="146" name="Google Shape;146;p1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p>
            <a:pPr indent="-171450" lvl="0" marL="171450" rtl="0" algn="l">
              <a:lnSpc>
                <a:spcPct val="100000"/>
              </a:lnSpc>
              <a:spcBef>
                <a:spcPts val="0"/>
              </a:spcBef>
              <a:spcAft>
                <a:spcPts val="0"/>
              </a:spcAft>
              <a:buSzPts val="1800"/>
              <a:buChar char="●"/>
            </a:pPr>
            <a:r>
              <a:rPr lang="en-US"/>
              <a:t>What has </a:t>
            </a:r>
            <a:r>
              <a:rPr i="1" lang="en-US"/>
              <a:t>not</a:t>
            </a:r>
            <a:r>
              <a:rPr lang="en-US"/>
              <a:t> changed from the 2013 Standards?</a:t>
            </a:r>
            <a:endParaRPr/>
          </a:p>
          <a:p>
            <a:pPr indent="-342900" lvl="1" marL="800100" rtl="0" algn="l">
              <a:lnSpc>
                <a:spcPct val="100000"/>
              </a:lnSpc>
              <a:spcBef>
                <a:spcPts val="600"/>
              </a:spcBef>
              <a:spcAft>
                <a:spcPts val="0"/>
              </a:spcAft>
              <a:buSzPts val="1400"/>
              <a:buFont typeface="Noto Sans Symbols"/>
              <a:buChar char="⮚"/>
            </a:pPr>
            <a:r>
              <a:rPr b="1" lang="en-US">
                <a:solidFill>
                  <a:srgbClr val="37404A"/>
                </a:solidFill>
              </a:rPr>
              <a:t>Same</a:t>
            </a:r>
            <a:r>
              <a:rPr lang="en-US">
                <a:solidFill>
                  <a:srgbClr val="37404A"/>
                </a:solidFill>
              </a:rPr>
              <a:t> essential framework, with four Standards</a:t>
            </a:r>
            <a:endParaRPr/>
          </a:p>
          <a:p>
            <a:pPr indent="-342900" lvl="1" marL="800100" rtl="0" algn="l">
              <a:lnSpc>
                <a:spcPct val="100000"/>
              </a:lnSpc>
              <a:spcBef>
                <a:spcPts val="600"/>
              </a:spcBef>
              <a:spcAft>
                <a:spcPts val="0"/>
              </a:spcAft>
              <a:buSzPts val="1400"/>
              <a:buFont typeface="Noto Sans Symbols"/>
              <a:buChar char="⮚"/>
            </a:pPr>
            <a:r>
              <a:rPr b="1" lang="en-US">
                <a:solidFill>
                  <a:srgbClr val="37404A"/>
                </a:solidFill>
              </a:rPr>
              <a:t>Flexibility</a:t>
            </a:r>
            <a:r>
              <a:rPr lang="en-US">
                <a:solidFill>
                  <a:srgbClr val="37404A"/>
                </a:solidFill>
              </a:rPr>
              <a:t> in application of Standards consistent with an institution’s mission</a:t>
            </a:r>
            <a:endParaRPr/>
          </a:p>
          <a:p>
            <a:pPr indent="-342900" lvl="1" marL="800100" rtl="0" algn="l">
              <a:lnSpc>
                <a:spcPct val="100000"/>
              </a:lnSpc>
              <a:spcBef>
                <a:spcPts val="600"/>
              </a:spcBef>
              <a:spcAft>
                <a:spcPts val="0"/>
              </a:spcAft>
              <a:buSzPts val="1400"/>
              <a:buFont typeface="Noto Sans Symbols"/>
              <a:buChar char="⮚"/>
            </a:pPr>
            <a:r>
              <a:rPr b="1" lang="en-US">
                <a:solidFill>
                  <a:srgbClr val="37404A"/>
                </a:solidFill>
              </a:rPr>
              <a:t>Avoidance</a:t>
            </a:r>
            <a:r>
              <a:rPr lang="en-US">
                <a:solidFill>
                  <a:srgbClr val="37404A"/>
                </a:solidFill>
              </a:rPr>
              <a:t> of overly prescriptive language</a:t>
            </a:r>
            <a:endParaRPr/>
          </a:p>
          <a:p>
            <a:pPr indent="-342900" lvl="1" marL="800100" rtl="0" algn="l">
              <a:lnSpc>
                <a:spcPct val="100000"/>
              </a:lnSpc>
              <a:spcBef>
                <a:spcPts val="600"/>
              </a:spcBef>
              <a:spcAft>
                <a:spcPts val="0"/>
              </a:spcAft>
              <a:buSzPts val="1400"/>
              <a:buFont typeface="Noto Sans Symbols"/>
              <a:buChar char="⮚"/>
            </a:pPr>
            <a:r>
              <a:rPr b="1" lang="en-US">
                <a:solidFill>
                  <a:srgbClr val="37404A"/>
                </a:solidFill>
              </a:rPr>
              <a:t>Maintenance</a:t>
            </a:r>
            <a:r>
              <a:rPr lang="en-US">
                <a:solidFill>
                  <a:srgbClr val="37404A"/>
                </a:solidFill>
              </a:rPr>
              <a:t> of a manageable number of CFRs (now 41, previously 39 with 2 sub-CFRs)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1"/>
          <p:cNvSpPr txBox="1"/>
          <p:nvPr>
            <p:ph type="title"/>
          </p:nvPr>
        </p:nvSpPr>
        <p:spPr>
          <a:xfrm>
            <a:off x="311699" y="555600"/>
            <a:ext cx="5710729"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sz="2800"/>
              <a:t>2023 Standards of Accreditation</a:t>
            </a:r>
            <a:endParaRPr sz="2800"/>
          </a:p>
        </p:txBody>
      </p:sp>
      <p:sp>
        <p:nvSpPr>
          <p:cNvPr id="152" name="Google Shape;152;p11"/>
          <p:cNvSpPr txBox="1"/>
          <p:nvPr>
            <p:ph idx="1" type="body"/>
          </p:nvPr>
        </p:nvSpPr>
        <p:spPr>
          <a:xfrm>
            <a:off x="425440" y="1381519"/>
            <a:ext cx="7946400" cy="3298853"/>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200"/>
              <a:buChar char="●"/>
            </a:pPr>
            <a:r>
              <a:rPr lang="en-US" sz="2400"/>
              <a:t>What </a:t>
            </a:r>
            <a:r>
              <a:rPr i="1" lang="en-US" sz="2400"/>
              <a:t>has</a:t>
            </a:r>
            <a:r>
              <a:rPr lang="en-US" sz="2400"/>
              <a:t> changed from the 2013 Standards?</a:t>
            </a:r>
            <a:endParaRPr sz="2000">
              <a:solidFill>
                <a:srgbClr val="37404A"/>
              </a:solidFill>
              <a:latin typeface="Noto Sans"/>
              <a:ea typeface="Noto Sans"/>
              <a:cs typeface="Noto Sans"/>
              <a:sym typeface="Noto Sans"/>
            </a:endParaRPr>
          </a:p>
          <a:p>
            <a:pPr indent="-342900" lvl="1" marL="8001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Increased emphasis on </a:t>
            </a:r>
            <a:r>
              <a:rPr lang="en-US" sz="2000" u="sng">
                <a:solidFill>
                  <a:srgbClr val="37404A"/>
                </a:solidFill>
                <a:latin typeface="Noto Sans"/>
                <a:ea typeface="Noto Sans"/>
                <a:cs typeface="Noto Sans"/>
                <a:sym typeface="Noto Sans"/>
              </a:rPr>
              <a:t>evidence and interpretation</a:t>
            </a:r>
            <a:r>
              <a:rPr lang="en-US" sz="2000">
                <a:solidFill>
                  <a:srgbClr val="37404A"/>
                </a:solidFill>
                <a:latin typeface="Noto Sans"/>
                <a:ea typeface="Noto Sans"/>
                <a:cs typeface="Noto Sans"/>
                <a:sym typeface="Noto Sans"/>
              </a:rPr>
              <a:t> of student success and institutional effectiveness</a:t>
            </a:r>
            <a:endParaRPr/>
          </a:p>
          <a:p>
            <a:pPr indent="-342900" lvl="1" marL="8001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Institutions expected to demonstrate </a:t>
            </a:r>
            <a:r>
              <a:rPr lang="en-US" sz="2000" u="sng">
                <a:solidFill>
                  <a:srgbClr val="37404A"/>
                </a:solidFill>
                <a:latin typeface="Noto Sans"/>
                <a:ea typeface="Noto Sans"/>
                <a:cs typeface="Noto Sans"/>
                <a:sym typeface="Noto Sans"/>
              </a:rPr>
              <a:t>evidence</a:t>
            </a:r>
            <a:r>
              <a:rPr lang="en-US" sz="2000">
                <a:solidFill>
                  <a:srgbClr val="37404A"/>
                </a:solidFill>
                <a:latin typeface="Noto Sans"/>
                <a:ea typeface="Noto Sans"/>
                <a:cs typeface="Noto Sans"/>
                <a:sym typeface="Noto Sans"/>
              </a:rPr>
              <a:t> of actions taken and results for continuous improvement</a:t>
            </a:r>
            <a:endParaRPr/>
          </a:p>
          <a:p>
            <a:pPr indent="-342900" lvl="1" marL="8001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Equity and inclusion woven throughout the Standards and CFRs</a:t>
            </a:r>
            <a:endParaRPr/>
          </a:p>
          <a:p>
            <a:pPr indent="-342900" lvl="1" marL="8001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Outcomes beyond graduation</a:t>
            </a:r>
            <a:endParaRPr/>
          </a:p>
          <a:p>
            <a:pPr indent="-266700" lvl="1" marL="800100" rtl="0" algn="l">
              <a:lnSpc>
                <a:spcPct val="100000"/>
              </a:lnSpc>
              <a:spcBef>
                <a:spcPts val="600"/>
              </a:spcBef>
              <a:spcAft>
                <a:spcPts val="0"/>
              </a:spcAft>
              <a:buSzPts val="1200"/>
              <a:buFont typeface="Noto Sans Symbols"/>
              <a:buNone/>
            </a:pPr>
            <a:r>
              <a:t/>
            </a:r>
            <a:endParaRPr sz="2000">
              <a:solidFill>
                <a:srgbClr val="37404A"/>
              </a:solidFill>
              <a:latin typeface="Noto Sans"/>
              <a:ea typeface="Noto Sans"/>
              <a:cs typeface="Noto Sans"/>
              <a:sym typeface="Noto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12"/>
          <p:cNvSpPr txBox="1"/>
          <p:nvPr>
            <p:ph type="title"/>
          </p:nvPr>
        </p:nvSpPr>
        <p:spPr>
          <a:xfrm>
            <a:off x="311699" y="261402"/>
            <a:ext cx="8337848"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sz="2800"/>
              <a:t>2023 Standards of Accreditation – Changes in CFRs</a:t>
            </a:r>
            <a:endParaRPr sz="2800"/>
          </a:p>
        </p:txBody>
      </p:sp>
      <p:sp>
        <p:nvSpPr>
          <p:cNvPr id="158" name="Google Shape;158;p12"/>
          <p:cNvSpPr txBox="1"/>
          <p:nvPr>
            <p:ph idx="1" type="body"/>
          </p:nvPr>
        </p:nvSpPr>
        <p:spPr>
          <a:xfrm>
            <a:off x="425439" y="1087321"/>
            <a:ext cx="8224107" cy="3298853"/>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200"/>
              <a:buChar char="●"/>
            </a:pPr>
            <a:r>
              <a:rPr lang="en-US" sz="2000">
                <a:solidFill>
                  <a:srgbClr val="37404A"/>
                </a:solidFill>
                <a:latin typeface="Noto Sans"/>
                <a:ea typeface="Noto Sans"/>
                <a:cs typeface="Noto Sans"/>
                <a:sym typeface="Noto Sans"/>
              </a:rPr>
              <a:t>There are </a:t>
            </a:r>
            <a:r>
              <a:rPr lang="en-US" sz="2000">
                <a:latin typeface="Noto Sans"/>
                <a:ea typeface="Noto Sans"/>
                <a:cs typeface="Noto Sans"/>
                <a:sym typeface="Noto Sans"/>
              </a:rPr>
              <a:t>some </a:t>
            </a:r>
            <a:r>
              <a:rPr b="1" i="1" lang="en-US" sz="2000">
                <a:solidFill>
                  <a:srgbClr val="37404A"/>
                </a:solidFill>
                <a:latin typeface="Noto Sans"/>
                <a:ea typeface="Noto Sans"/>
                <a:cs typeface="Noto Sans"/>
                <a:sym typeface="Noto Sans"/>
              </a:rPr>
              <a:t>new</a:t>
            </a:r>
            <a:r>
              <a:rPr lang="en-US" sz="2000">
                <a:solidFill>
                  <a:srgbClr val="37404A"/>
                </a:solidFill>
                <a:latin typeface="Noto Sans"/>
                <a:ea typeface="Noto Sans"/>
                <a:cs typeface="Noto Sans"/>
                <a:sym typeface="Noto Sans"/>
              </a:rPr>
              <a:t> CFRs</a:t>
            </a:r>
            <a:endParaRPr/>
          </a:p>
          <a:p>
            <a:pPr indent="-285750" lvl="1" marL="742950" rtl="0" algn="l">
              <a:lnSpc>
                <a:spcPct val="100000"/>
              </a:lnSpc>
              <a:spcBef>
                <a:spcPts val="600"/>
              </a:spcBef>
              <a:spcAft>
                <a:spcPts val="0"/>
              </a:spcAft>
              <a:buSzPts val="1200"/>
              <a:buFont typeface="Noto Sans Symbols"/>
              <a:buChar char="⮚"/>
            </a:pPr>
            <a:r>
              <a:rPr lang="en-US" sz="2000">
                <a:solidFill>
                  <a:srgbClr val="37404A"/>
                </a:solidFill>
                <a:highlight>
                  <a:srgbClr val="FFFF00"/>
                </a:highlight>
                <a:latin typeface="Noto Sans"/>
                <a:ea typeface="Noto Sans"/>
                <a:cs typeface="Noto Sans"/>
                <a:sym typeface="Noto Sans"/>
              </a:rPr>
              <a:t>CFR 2.11 </a:t>
            </a:r>
            <a:r>
              <a:rPr lang="en-US" sz="2000">
                <a:solidFill>
                  <a:srgbClr val="37404A"/>
                </a:solidFill>
                <a:latin typeface="Noto Sans"/>
                <a:ea typeface="Noto Sans"/>
                <a:cs typeface="Noto Sans"/>
                <a:sym typeface="Noto Sans"/>
              </a:rPr>
              <a:t>about monitoring and analyzing the outcomes of students following graduation</a:t>
            </a:r>
            <a:endParaRPr/>
          </a:p>
          <a:p>
            <a:pPr indent="-285750" lvl="1" marL="74295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CFR 3.10 regarding analysis, dissemination and use of data in decision-making</a:t>
            </a:r>
            <a:endParaRPr/>
          </a:p>
          <a:p>
            <a:pPr indent="-285750" lvl="1" marL="74295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CFR 3.11 about organizational structures and processes in support of decision-making and risk management</a:t>
            </a:r>
            <a:endParaRPr/>
          </a:p>
          <a:p>
            <a:pPr indent="-285750" lvl="1" marL="74295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CFR 4.7 regarding governing board self-evaluation and development</a:t>
            </a:r>
            <a:endParaRPr/>
          </a:p>
          <a:p>
            <a:pPr indent="-266700" lvl="1" marL="800100" rtl="0" algn="l">
              <a:lnSpc>
                <a:spcPct val="100000"/>
              </a:lnSpc>
              <a:spcBef>
                <a:spcPts val="1200"/>
              </a:spcBef>
              <a:spcAft>
                <a:spcPts val="0"/>
              </a:spcAft>
              <a:buSzPts val="1200"/>
              <a:buFont typeface="Noto Sans Symbols"/>
              <a:buNone/>
            </a:pPr>
            <a:r>
              <a:t/>
            </a:r>
            <a:endParaRPr sz="2000">
              <a:solidFill>
                <a:srgbClr val="37404A"/>
              </a:solidFill>
              <a:latin typeface="Noto Sans"/>
              <a:ea typeface="Noto Sans"/>
              <a:cs typeface="Noto Sans"/>
              <a:sym typeface="Noto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319650" y="261402"/>
            <a:ext cx="8337848"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sz="2800"/>
              <a:t>2023 Standards of Accreditation – Changes in CFRs</a:t>
            </a:r>
            <a:endParaRPr sz="2800"/>
          </a:p>
        </p:txBody>
      </p:sp>
      <p:sp>
        <p:nvSpPr>
          <p:cNvPr id="164" name="Google Shape;164;p13"/>
          <p:cNvSpPr txBox="1"/>
          <p:nvPr>
            <p:ph idx="1" type="body"/>
          </p:nvPr>
        </p:nvSpPr>
        <p:spPr>
          <a:xfrm>
            <a:off x="433390" y="1087321"/>
            <a:ext cx="8224107" cy="3298853"/>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200"/>
              <a:buChar char="●"/>
            </a:pPr>
            <a:r>
              <a:rPr lang="en-US" sz="2000">
                <a:solidFill>
                  <a:srgbClr val="37404A"/>
                </a:solidFill>
                <a:latin typeface="Noto Sans"/>
                <a:ea typeface="Noto Sans"/>
                <a:cs typeface="Noto Sans"/>
                <a:sym typeface="Noto Sans"/>
              </a:rPr>
              <a:t>Is there some way I could learn more about the changes in Standards and CFRs? </a:t>
            </a:r>
            <a:endParaRPr/>
          </a:p>
          <a:p>
            <a:pPr indent="-285750" lvl="1" marL="74295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Yes! The </a:t>
            </a:r>
            <a:r>
              <a:rPr lang="en-US" sz="2000" u="sng">
                <a:solidFill>
                  <a:srgbClr val="37404A"/>
                </a:solidFill>
                <a:latin typeface="Noto Sans"/>
                <a:ea typeface="Noto Sans"/>
                <a:cs typeface="Noto Sans"/>
                <a:sym typeface="Noto Sans"/>
                <a:hlinkClick r:id="rId3">
                  <a:extLst>
                    <a:ext uri="{A12FA001-AC4F-418D-AE19-62706E023703}">
                      <ahyp:hlinkClr val="tx"/>
                    </a:ext>
                  </a:extLst>
                </a:hlinkClick>
              </a:rPr>
              <a:t>WSCUC website </a:t>
            </a:r>
            <a:r>
              <a:rPr lang="en-US" sz="2000">
                <a:solidFill>
                  <a:srgbClr val="37404A"/>
                </a:solidFill>
                <a:latin typeface="Noto Sans"/>
                <a:ea typeface="Noto Sans"/>
                <a:cs typeface="Noto Sans"/>
                <a:sym typeface="Noto Sans"/>
              </a:rPr>
              <a:t>has a wealth of information about these changes</a:t>
            </a:r>
            <a:endParaRPr/>
          </a:p>
          <a:p>
            <a:pPr indent="-285750" lvl="1" marL="742950" rtl="0" algn="l">
              <a:lnSpc>
                <a:spcPct val="100000"/>
              </a:lnSpc>
              <a:spcBef>
                <a:spcPts val="600"/>
              </a:spcBef>
              <a:spcAft>
                <a:spcPts val="600"/>
              </a:spcAft>
              <a:buSzPts val="1200"/>
              <a:buFont typeface="Noto Sans Symbols"/>
              <a:buChar char="⮚"/>
            </a:pPr>
            <a:r>
              <a:rPr lang="en-US" sz="2000">
                <a:solidFill>
                  <a:srgbClr val="37404A"/>
                </a:solidFill>
                <a:latin typeface="Noto Sans"/>
                <a:ea typeface="Noto Sans"/>
                <a:cs typeface="Noto Sans"/>
                <a:sym typeface="Noto Sans"/>
              </a:rPr>
              <a:t>Comparisons of 2013 and 2023 Standards</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14"/>
          <p:cNvSpPr txBox="1"/>
          <p:nvPr>
            <p:ph type="title"/>
          </p:nvPr>
        </p:nvSpPr>
        <p:spPr>
          <a:xfrm>
            <a:off x="407115" y="237548"/>
            <a:ext cx="5710729"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000"/>
              <a:buNone/>
            </a:pPr>
            <a:r>
              <a:rPr lang="en-US" sz="2800"/>
              <a:t>2023 Standards of Accreditation</a:t>
            </a:r>
            <a:endParaRPr sz="2800"/>
          </a:p>
        </p:txBody>
      </p:sp>
      <p:sp>
        <p:nvSpPr>
          <p:cNvPr id="170" name="Google Shape;170;p14"/>
          <p:cNvSpPr txBox="1"/>
          <p:nvPr>
            <p:ph idx="1" type="body"/>
          </p:nvPr>
        </p:nvSpPr>
        <p:spPr>
          <a:xfrm>
            <a:off x="520856" y="1063467"/>
            <a:ext cx="7946400" cy="3298853"/>
          </a:xfrm>
          <a:prstGeom prst="rect">
            <a:avLst/>
          </a:prstGeom>
          <a:noFill/>
          <a:ln>
            <a:noFill/>
          </a:ln>
        </p:spPr>
        <p:txBody>
          <a:bodyPr anchorCtr="0" anchor="t" bIns="91425" lIns="91425" spcFirstLastPara="1" rIns="91425" wrap="square" tIns="91425">
            <a:noAutofit/>
          </a:bodyPr>
          <a:lstStyle/>
          <a:p>
            <a:pPr indent="-171450" lvl="0" marL="171450" rtl="0" algn="l">
              <a:lnSpc>
                <a:spcPct val="100000"/>
              </a:lnSpc>
              <a:spcBef>
                <a:spcPts val="0"/>
              </a:spcBef>
              <a:spcAft>
                <a:spcPts val="0"/>
              </a:spcAft>
              <a:buSzPts val="1200"/>
              <a:buChar char="●"/>
            </a:pPr>
            <a:r>
              <a:rPr lang="en-US" sz="2400"/>
              <a:t>Is anything else changing?</a:t>
            </a:r>
            <a:endParaRPr sz="2000">
              <a:solidFill>
                <a:srgbClr val="37404A"/>
              </a:solidFill>
              <a:latin typeface="Noto Sans"/>
              <a:ea typeface="Noto Sans"/>
              <a:cs typeface="Noto Sans"/>
              <a:sym typeface="Noto Sans"/>
            </a:endParaRPr>
          </a:p>
          <a:p>
            <a:pPr indent="-342900" lvl="1" marL="8001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Yes! The Institutional Review Process (IRP) has changed – see the </a:t>
            </a:r>
            <a:r>
              <a:rPr lang="en-US" sz="2000" u="sng">
                <a:solidFill>
                  <a:srgbClr val="37404A"/>
                </a:solidFill>
                <a:latin typeface="Noto Sans"/>
                <a:ea typeface="Noto Sans"/>
                <a:cs typeface="Noto Sans"/>
                <a:sym typeface="Noto Sans"/>
                <a:hlinkClick r:id="rId3">
                  <a:extLst>
                    <a:ext uri="{A12FA001-AC4F-418D-AE19-62706E023703}">
                      <ahyp:hlinkClr val="tx"/>
                    </a:ext>
                  </a:extLst>
                </a:hlinkClick>
              </a:rPr>
              <a:t>2023 WSCUC Handbook </a:t>
            </a:r>
            <a:endParaRPr sz="2000">
              <a:solidFill>
                <a:srgbClr val="37404A"/>
              </a:solidFill>
              <a:latin typeface="Noto Sans"/>
              <a:ea typeface="Noto Sans"/>
              <a:cs typeface="Noto Sans"/>
              <a:sym typeface="Noto Sans"/>
            </a:endParaRPr>
          </a:p>
          <a:p>
            <a:pPr indent="-342900" lvl="1" marL="8001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Standards are </a:t>
            </a:r>
            <a:r>
              <a:rPr lang="en-US" sz="2000" u="sng">
                <a:solidFill>
                  <a:srgbClr val="37404A"/>
                </a:solidFill>
                <a:latin typeface="Noto Sans"/>
                <a:ea typeface="Noto Sans"/>
                <a:cs typeface="Noto Sans"/>
                <a:sym typeface="Noto Sans"/>
                <a:hlinkClick r:id="rId4">
                  <a:extLst>
                    <a:ext uri="{A12FA001-AC4F-418D-AE19-62706E023703}">
                      <ahyp:hlinkClr val="tx"/>
                    </a:ext>
                  </a:extLst>
                </a:hlinkClick>
              </a:rPr>
              <a:t>here</a:t>
            </a:r>
            <a:endParaRPr sz="2000">
              <a:solidFill>
                <a:srgbClr val="37404A"/>
              </a:solidFill>
              <a:latin typeface="Noto Sans"/>
              <a:ea typeface="Noto Sans"/>
              <a:cs typeface="Noto Sans"/>
              <a:sym typeface="Noto Sans"/>
            </a:endParaRPr>
          </a:p>
          <a:p>
            <a:pPr indent="-342900" lvl="1" marL="8001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But not everything is changing – the reaffirmation process will still involve two steps:</a:t>
            </a:r>
            <a:endParaRPr/>
          </a:p>
          <a:p>
            <a:pPr indent="-342900" lvl="2" marL="12573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The Offsite Review</a:t>
            </a:r>
            <a:endParaRPr/>
          </a:p>
          <a:p>
            <a:pPr indent="-342900" lvl="2" marL="1257300" rtl="0" algn="l">
              <a:lnSpc>
                <a:spcPct val="100000"/>
              </a:lnSpc>
              <a:spcBef>
                <a:spcPts val="600"/>
              </a:spcBef>
              <a:spcAft>
                <a:spcPts val="0"/>
              </a:spcAft>
              <a:buSzPts val="1200"/>
              <a:buFont typeface="Noto Sans Symbols"/>
              <a:buChar char="⮚"/>
            </a:pPr>
            <a:r>
              <a:rPr lang="en-US" sz="2000">
                <a:solidFill>
                  <a:srgbClr val="37404A"/>
                </a:solidFill>
                <a:latin typeface="Noto Sans"/>
                <a:ea typeface="Noto Sans"/>
                <a:cs typeface="Noto Sans"/>
                <a:sym typeface="Noto Sans"/>
              </a:rPr>
              <a:t>The Accreditation Visit</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5"/>
          <p:cNvSpPr txBox="1"/>
          <p:nvPr>
            <p:ph type="title"/>
          </p:nvPr>
        </p:nvSpPr>
        <p:spPr>
          <a:xfrm>
            <a:off x="311700" y="380620"/>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Distance Education Review – </a:t>
            </a:r>
            <a:r>
              <a:rPr i="1" lang="en-US"/>
              <a:t>for all!</a:t>
            </a:r>
            <a:endParaRPr i="1"/>
          </a:p>
        </p:txBody>
      </p:sp>
      <p:sp>
        <p:nvSpPr>
          <p:cNvPr id="176" name="Google Shape;176;p15"/>
          <p:cNvSpPr txBox="1"/>
          <p:nvPr>
            <p:ph idx="1" type="body"/>
          </p:nvPr>
        </p:nvSpPr>
        <p:spPr>
          <a:xfrm>
            <a:off x="311700" y="1152475"/>
            <a:ext cx="5930074" cy="1929684"/>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600"/>
              </a:spcBef>
              <a:spcAft>
                <a:spcPts val="0"/>
              </a:spcAft>
              <a:buSzPts val="1800"/>
              <a:buFont typeface="Arial"/>
              <a:buChar char="•"/>
            </a:pPr>
            <a:r>
              <a:rPr lang="en-US" sz="1800">
                <a:latin typeface="Noto Sans JP"/>
                <a:ea typeface="Noto Sans JP"/>
                <a:cs typeface="Noto Sans JP"/>
                <a:sym typeface="Noto Sans JP"/>
              </a:rPr>
              <a:t>Now included in </a:t>
            </a:r>
            <a:r>
              <a:rPr b="1" i="1" lang="en-US" sz="1800">
                <a:latin typeface="Noto Sans JP"/>
                <a:ea typeface="Noto Sans JP"/>
                <a:cs typeface="Noto Sans JP"/>
                <a:sym typeface="Noto Sans JP"/>
              </a:rPr>
              <a:t>all</a:t>
            </a:r>
            <a:r>
              <a:rPr lang="en-US" sz="1800">
                <a:latin typeface="Noto Sans JP"/>
                <a:ea typeface="Noto Sans JP"/>
                <a:cs typeface="Noto Sans JP"/>
                <a:sym typeface="Noto Sans JP"/>
              </a:rPr>
              <a:t> reaffirmation reviews</a:t>
            </a:r>
            <a:endParaRPr/>
          </a:p>
          <a:p>
            <a:pPr indent="-285750" lvl="1" marL="742950" rtl="0" algn="l">
              <a:lnSpc>
                <a:spcPct val="100000"/>
              </a:lnSpc>
              <a:spcBef>
                <a:spcPts val="600"/>
              </a:spcBef>
              <a:spcAft>
                <a:spcPts val="0"/>
              </a:spcAft>
              <a:buSzPts val="1400"/>
              <a:buFont typeface="Arial"/>
              <a:buChar char="•"/>
            </a:pPr>
            <a:r>
              <a:rPr lang="en-US" sz="1800">
                <a:solidFill>
                  <a:srgbClr val="37404A"/>
                </a:solidFill>
                <a:latin typeface="Noto Sans"/>
                <a:ea typeface="Noto Sans"/>
                <a:cs typeface="Noto Sans"/>
                <a:sym typeface="Noto Sans"/>
              </a:rPr>
              <a:t>Why??</a:t>
            </a:r>
            <a:endParaRPr/>
          </a:p>
          <a:p>
            <a:pPr indent="-285750" lvl="1" marL="742950" rtl="0" algn="l">
              <a:lnSpc>
                <a:spcPct val="100000"/>
              </a:lnSpc>
              <a:spcBef>
                <a:spcPts val="600"/>
              </a:spcBef>
              <a:spcAft>
                <a:spcPts val="0"/>
              </a:spcAft>
              <a:buSzPts val="1400"/>
              <a:buFont typeface="Arial"/>
              <a:buChar char="•"/>
            </a:pPr>
            <a:r>
              <a:rPr lang="en-US" sz="1800">
                <a:solidFill>
                  <a:srgbClr val="37404A"/>
                </a:solidFill>
                <a:latin typeface="Noto Sans"/>
                <a:ea typeface="Noto Sans"/>
                <a:cs typeface="Noto Sans"/>
                <a:sym typeface="Noto Sans"/>
              </a:rPr>
              <a:t>US Dept of Education considers </a:t>
            </a:r>
            <a:r>
              <a:rPr i="1" lang="en-US" sz="1800">
                <a:solidFill>
                  <a:srgbClr val="37404A"/>
                </a:solidFill>
                <a:latin typeface="Noto Sans"/>
                <a:ea typeface="Noto Sans"/>
                <a:cs typeface="Noto Sans"/>
                <a:sym typeface="Noto Sans"/>
              </a:rPr>
              <a:t>any</a:t>
            </a:r>
            <a:r>
              <a:rPr lang="en-US" sz="1800">
                <a:solidFill>
                  <a:srgbClr val="37404A"/>
                </a:solidFill>
                <a:latin typeface="Noto Sans"/>
                <a:ea typeface="Noto Sans"/>
                <a:cs typeface="Noto Sans"/>
                <a:sym typeface="Noto Sans"/>
              </a:rPr>
              <a:t> program utilizing </a:t>
            </a:r>
            <a:r>
              <a:rPr i="1" lang="en-US" sz="1800">
                <a:solidFill>
                  <a:srgbClr val="37404A"/>
                </a:solidFill>
                <a:latin typeface="Noto Sans"/>
                <a:ea typeface="Noto Sans"/>
                <a:cs typeface="Noto Sans"/>
                <a:sym typeface="Noto Sans"/>
              </a:rPr>
              <a:t>any</a:t>
            </a:r>
            <a:r>
              <a:rPr lang="en-US" sz="1800">
                <a:solidFill>
                  <a:srgbClr val="37404A"/>
                </a:solidFill>
                <a:latin typeface="Noto Sans"/>
                <a:ea typeface="Noto Sans"/>
                <a:cs typeface="Noto Sans"/>
                <a:sym typeface="Noto Sans"/>
              </a:rPr>
              <a:t> form of distance education in </a:t>
            </a:r>
            <a:r>
              <a:rPr i="1" lang="en-US" sz="1800">
                <a:solidFill>
                  <a:srgbClr val="37404A"/>
                </a:solidFill>
                <a:latin typeface="Noto Sans"/>
                <a:ea typeface="Noto Sans"/>
                <a:cs typeface="Noto Sans"/>
                <a:sym typeface="Noto Sans"/>
              </a:rPr>
              <a:t>any</a:t>
            </a:r>
            <a:r>
              <a:rPr lang="en-US" sz="1800">
                <a:solidFill>
                  <a:srgbClr val="37404A"/>
                </a:solidFill>
                <a:latin typeface="Noto Sans"/>
                <a:ea typeface="Noto Sans"/>
                <a:cs typeface="Noto Sans"/>
                <a:sym typeface="Noto Sans"/>
              </a:rPr>
              <a:t> amount to require accreditor approval</a:t>
            </a:r>
            <a:endParaRPr>
              <a:solidFill>
                <a:srgbClr val="37404A"/>
              </a:solidFill>
              <a:latin typeface="Noto Sans"/>
              <a:ea typeface="Noto Sans"/>
              <a:cs typeface="Noto Sans"/>
              <a:sym typeface="Noto Sans"/>
            </a:endParaRPr>
          </a:p>
        </p:txBody>
      </p:sp>
      <p:sp>
        <p:nvSpPr>
          <p:cNvPr descr="Computer GIF - Find on GIFER" id="177" name="Google Shape;177;p15"/>
          <p:cNvSpPr/>
          <p:nvPr/>
        </p:nvSpPr>
        <p:spPr>
          <a:xfrm>
            <a:off x="4419600" y="241935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400" u="none" cap="none" strike="noStrike">
              <a:solidFill>
                <a:srgbClr val="000000"/>
              </a:solidFill>
              <a:latin typeface="Arial"/>
              <a:ea typeface="Arial"/>
              <a:cs typeface="Arial"/>
              <a:sym typeface="Arial"/>
            </a:endParaRPr>
          </a:p>
        </p:txBody>
      </p:sp>
      <p:sp>
        <p:nvSpPr>
          <p:cNvPr id="178" name="Google Shape;178;p15"/>
          <p:cNvSpPr txBox="1"/>
          <p:nvPr/>
        </p:nvSpPr>
        <p:spPr>
          <a:xfrm>
            <a:off x="311700" y="3082159"/>
            <a:ext cx="8520600" cy="1277273"/>
          </a:xfrm>
          <a:prstGeom prst="rect">
            <a:avLst/>
          </a:prstGeom>
          <a:no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rgbClr val="000000"/>
              </a:buClr>
              <a:buSzPts val="1800"/>
              <a:buFont typeface="Arial"/>
              <a:buChar char="•"/>
            </a:pPr>
            <a:r>
              <a:rPr b="0" i="0" lang="en-US" sz="1800" u="none" cap="none" strike="noStrike">
                <a:solidFill>
                  <a:srgbClr val="37404A"/>
                </a:solidFill>
                <a:latin typeface="Noto Sans JP"/>
                <a:ea typeface="Noto Sans JP"/>
                <a:cs typeface="Noto Sans JP"/>
                <a:sym typeface="Noto Sans JP"/>
              </a:rPr>
              <a:t>Reminder: Approval to use some distance education in delivery of programs and courses is </a:t>
            </a:r>
            <a:r>
              <a:rPr b="1" i="1" lang="en-US" sz="1800" u="none" cap="none" strike="noStrike">
                <a:solidFill>
                  <a:srgbClr val="37404A"/>
                </a:solidFill>
                <a:latin typeface="Noto Sans JP"/>
                <a:ea typeface="Noto Sans JP"/>
                <a:cs typeface="Noto Sans JP"/>
                <a:sym typeface="Noto Sans JP"/>
              </a:rPr>
              <a:t>separate</a:t>
            </a:r>
            <a:r>
              <a:rPr b="0" i="0" lang="en-US" sz="1800" u="none" cap="none" strike="noStrike">
                <a:solidFill>
                  <a:srgbClr val="37404A"/>
                </a:solidFill>
                <a:latin typeface="Noto Sans JP"/>
                <a:ea typeface="Noto Sans JP"/>
                <a:cs typeface="Noto Sans JP"/>
                <a:sym typeface="Noto Sans JP"/>
              </a:rPr>
              <a:t> from the substantive change requirement for review of </a:t>
            </a:r>
            <a:r>
              <a:rPr b="0" i="0" lang="en-US" sz="1800" u="sng" cap="none" strike="noStrike">
                <a:solidFill>
                  <a:srgbClr val="37404A"/>
                </a:solidFill>
                <a:latin typeface="Noto Sans JP"/>
                <a:ea typeface="Noto Sans JP"/>
                <a:cs typeface="Noto Sans JP"/>
                <a:sym typeface="Noto Sans JP"/>
              </a:rPr>
              <a:t>programs</a:t>
            </a:r>
            <a:r>
              <a:rPr b="0" i="0" lang="en-US" sz="1800" u="none" cap="none" strike="noStrike">
                <a:solidFill>
                  <a:srgbClr val="37404A"/>
                </a:solidFill>
                <a:latin typeface="Noto Sans JP"/>
                <a:ea typeface="Noto Sans JP"/>
                <a:cs typeface="Noto Sans JP"/>
                <a:sym typeface="Noto Sans JP"/>
              </a:rPr>
              <a:t> that are a majority distance education</a:t>
            </a:r>
            <a:endParaRPr/>
          </a:p>
          <a:p>
            <a:pPr indent="-285750" lvl="1" marL="742950" marR="0" rtl="0" algn="l">
              <a:lnSpc>
                <a:spcPct val="100000"/>
              </a:lnSpc>
              <a:spcBef>
                <a:spcPts val="600"/>
              </a:spcBef>
              <a:spcAft>
                <a:spcPts val="0"/>
              </a:spcAft>
              <a:buClr>
                <a:srgbClr val="000000"/>
              </a:buClr>
              <a:buSzPts val="1800"/>
              <a:buFont typeface="Arial"/>
              <a:buChar char="•"/>
            </a:pPr>
            <a:r>
              <a:rPr b="0" i="0" lang="en-US" sz="1800" u="none" cap="none" strike="noStrike">
                <a:solidFill>
                  <a:srgbClr val="37404A"/>
                </a:solidFill>
                <a:latin typeface="Noto Sans"/>
                <a:ea typeface="Noto Sans"/>
                <a:cs typeface="Noto Sans"/>
                <a:sym typeface="Noto Sans"/>
              </a:rPr>
              <a:t>“Majority” = 50% or more of program credits</a:t>
            </a:r>
            <a:endParaRPr b="0" i="0" sz="1800" u="none" cap="none" strike="noStrike">
              <a:solidFill>
                <a:srgbClr val="37404A"/>
              </a:solidFill>
              <a:latin typeface="Noto Sans"/>
              <a:ea typeface="Noto Sans"/>
              <a:cs typeface="Noto Sans"/>
              <a:sym typeface="Noto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16"/>
          <p:cNvSpPr txBox="1"/>
          <p:nvPr>
            <p:ph type="ctrTitle"/>
          </p:nvPr>
        </p:nvSpPr>
        <p:spPr>
          <a:xfrm>
            <a:off x="311708" y="744575"/>
            <a:ext cx="8520600" cy="205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t>Part Two: The Institutional Report</a:t>
            </a:r>
            <a:endParaRPr/>
          </a:p>
        </p:txBody>
      </p:sp>
      <p:sp>
        <p:nvSpPr>
          <p:cNvPr id="184" name="Google Shape;184;p1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000"/>
              <a:buNone/>
            </a:pPr>
            <a:r>
              <a:rPr lang="en-US"/>
              <a:t>Tell your institution’s story </a:t>
            </a:r>
            <a:endParaRPr/>
          </a:p>
          <a:p>
            <a:pPr indent="0" lvl="0" marL="0" rtl="0" algn="ctr">
              <a:lnSpc>
                <a:spcPct val="100000"/>
              </a:lnSpc>
              <a:spcBef>
                <a:spcPts val="0"/>
              </a:spcBef>
              <a:spcAft>
                <a:spcPts val="0"/>
              </a:spcAft>
              <a:buSzPts val="2000"/>
              <a:buNone/>
            </a:pPr>
            <a:r>
              <a:rPr lang="en-US"/>
              <a:t>through an analysis of your institution’s strengths and areas for improvement</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1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The Self Study Leads to the Institutional Report</a:t>
            </a:r>
            <a:endParaRPr/>
          </a:p>
        </p:txBody>
      </p:sp>
      <p:sp>
        <p:nvSpPr>
          <p:cNvPr id="190" name="Google Shape;190;p17"/>
          <p:cNvSpPr txBox="1"/>
          <p:nvPr>
            <p:ph idx="1" type="body"/>
          </p:nvPr>
        </p:nvSpPr>
        <p:spPr>
          <a:xfrm>
            <a:off x="311700" y="1399217"/>
            <a:ext cx="4987664" cy="2915557"/>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400"/>
              <a:buFont typeface="Arial"/>
              <a:buChar char="•"/>
            </a:pPr>
            <a:r>
              <a:rPr lang="en-US" sz="2000"/>
              <a:t>Reflect and research </a:t>
            </a:r>
            <a:r>
              <a:rPr b="1" lang="en-US" sz="2000"/>
              <a:t>before</a:t>
            </a:r>
            <a:r>
              <a:rPr lang="en-US" sz="2000"/>
              <a:t> you write</a:t>
            </a:r>
            <a:endParaRPr/>
          </a:p>
          <a:p>
            <a:pPr indent="-342900" lvl="0" marL="342900" rtl="0" algn="l">
              <a:lnSpc>
                <a:spcPct val="100000"/>
              </a:lnSpc>
              <a:spcBef>
                <a:spcPts val="1600"/>
              </a:spcBef>
              <a:spcAft>
                <a:spcPts val="0"/>
              </a:spcAft>
              <a:buSzPts val="1400"/>
              <a:buFont typeface="Arial"/>
              <a:buChar char="•"/>
            </a:pPr>
            <a:r>
              <a:rPr lang="en-US" sz="2000"/>
              <a:t>The self-study is the </a:t>
            </a:r>
            <a:r>
              <a:rPr b="1" lang="en-US" sz="2000"/>
              <a:t>process </a:t>
            </a:r>
            <a:r>
              <a:rPr lang="en-US" sz="2000"/>
              <a:t>of gathering evidence and reflecting on operations and effectiveness</a:t>
            </a:r>
            <a:endParaRPr b="1" sz="2000"/>
          </a:p>
          <a:p>
            <a:pPr indent="-342900" lvl="0" marL="342900" rtl="0" algn="l">
              <a:lnSpc>
                <a:spcPct val="100000"/>
              </a:lnSpc>
              <a:spcBef>
                <a:spcPts val="1600"/>
              </a:spcBef>
              <a:spcAft>
                <a:spcPts val="1600"/>
              </a:spcAft>
              <a:buSzPts val="1400"/>
              <a:buFont typeface="Arial"/>
              <a:buChar char="•"/>
            </a:pPr>
            <a:r>
              <a:rPr lang="en-US" sz="2000"/>
              <a:t>The institutional report is the </a:t>
            </a:r>
            <a:r>
              <a:rPr b="1" lang="en-US" sz="2000"/>
              <a:t>product</a:t>
            </a:r>
            <a:endParaRPr b="1" sz="2000"/>
          </a:p>
        </p:txBody>
      </p:sp>
      <p:pic>
        <p:nvPicPr>
          <p:cNvPr id="191" name="Google Shape;191;p17"/>
          <p:cNvPicPr preferRelativeResize="0"/>
          <p:nvPr/>
        </p:nvPicPr>
        <p:blipFill rotWithShape="1">
          <a:blip r:embed="rId3">
            <a:alphaModFix/>
          </a:blip>
          <a:srcRect b="0" l="0" r="0" t="0"/>
          <a:stretch/>
        </p:blipFill>
        <p:spPr>
          <a:xfrm>
            <a:off x="5807746" y="1017725"/>
            <a:ext cx="2799831" cy="279983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18"/>
          <p:cNvSpPr txBox="1"/>
          <p:nvPr>
            <p:ph type="title"/>
          </p:nvPr>
        </p:nvSpPr>
        <p:spPr>
          <a:xfrm>
            <a:off x="265500" y="1045029"/>
            <a:ext cx="4045200" cy="1670446"/>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Clr>
                <a:srgbClr val="FFFFFF"/>
              </a:buClr>
              <a:buSzPct val="104938"/>
              <a:buFont typeface="Poppins Medium"/>
              <a:buNone/>
            </a:pPr>
            <a:r>
              <a:rPr lang="en-US" sz="3600"/>
              <a:t>Key Indicators Dashboard:</a:t>
            </a:r>
            <a:br>
              <a:rPr lang="en-US" sz="3600"/>
            </a:br>
            <a:r>
              <a:rPr lang="en-US" sz="3600"/>
              <a:t>Examine the Data for Your Institution</a:t>
            </a:r>
            <a:endParaRPr/>
          </a:p>
        </p:txBody>
      </p:sp>
      <p:sp>
        <p:nvSpPr>
          <p:cNvPr id="197" name="Google Shape;197;p18"/>
          <p:cNvSpPr txBox="1"/>
          <p:nvPr>
            <p:ph idx="1" type="subTitle"/>
          </p:nvPr>
        </p:nvSpPr>
        <p:spPr>
          <a:xfrm>
            <a:off x="80682" y="2803074"/>
            <a:ext cx="4294468" cy="1482299"/>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1600"/>
              <a:buFont typeface="Poppins SemiBold"/>
              <a:buNone/>
            </a:pPr>
            <a:r>
              <a:rPr lang="en-US" sz="2000"/>
              <a:t>Eight Categories of Information</a:t>
            </a:r>
            <a:endParaRPr/>
          </a:p>
          <a:p>
            <a:pPr indent="0" lvl="0" marL="0" rtl="0" algn="ctr">
              <a:lnSpc>
                <a:spcPct val="100000"/>
              </a:lnSpc>
              <a:spcBef>
                <a:spcPts val="0"/>
              </a:spcBef>
              <a:spcAft>
                <a:spcPts val="0"/>
              </a:spcAft>
              <a:buClr>
                <a:srgbClr val="FFFFFF"/>
              </a:buClr>
              <a:buSzPts val="1600"/>
              <a:buFont typeface="Poppins SemiBold"/>
              <a:buNone/>
            </a:pPr>
            <a:r>
              <a:rPr lang="en-US" sz="2000"/>
              <a:t>Review KID Guide for Institutions to</a:t>
            </a:r>
            <a:endParaRPr/>
          </a:p>
          <a:p>
            <a:pPr indent="0" lvl="0" marL="0" rtl="0" algn="ctr">
              <a:lnSpc>
                <a:spcPct val="100000"/>
              </a:lnSpc>
              <a:spcBef>
                <a:spcPts val="0"/>
              </a:spcBef>
              <a:spcAft>
                <a:spcPts val="0"/>
              </a:spcAft>
              <a:buClr>
                <a:srgbClr val="FFFFFF"/>
              </a:buClr>
              <a:buSzPts val="1600"/>
              <a:buFont typeface="Poppins SemiBold"/>
              <a:buNone/>
            </a:pPr>
            <a:r>
              <a:rPr lang="en-US" sz="2000" u="sng">
                <a:solidFill>
                  <a:schemeClr val="hlink"/>
                </a:solidFill>
                <a:hlinkClick r:id="rId3"/>
              </a:rPr>
              <a:t>Learn More</a:t>
            </a:r>
            <a:endParaRPr sz="2000"/>
          </a:p>
          <a:p>
            <a:pPr indent="0" lvl="0" marL="0" rtl="0" algn="ctr">
              <a:lnSpc>
                <a:spcPct val="100000"/>
              </a:lnSpc>
              <a:spcBef>
                <a:spcPts val="0"/>
              </a:spcBef>
              <a:spcAft>
                <a:spcPts val="0"/>
              </a:spcAft>
              <a:buClr>
                <a:srgbClr val="FFFFFF"/>
              </a:buClr>
              <a:buSzPts val="1600"/>
              <a:buFont typeface="Poppins SemiBold"/>
              <a:buNone/>
            </a:pPr>
            <a:r>
              <a:rPr lang="en-US" sz="2000"/>
              <a:t> </a:t>
            </a:r>
            <a:endParaRPr/>
          </a:p>
        </p:txBody>
      </p:sp>
      <p:sp>
        <p:nvSpPr>
          <p:cNvPr id="198" name="Google Shape;198;p1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p>
            <a:pPr indent="-285750" lvl="1" marL="400050" rtl="0" algn="l">
              <a:lnSpc>
                <a:spcPct val="100000"/>
              </a:lnSpc>
              <a:spcBef>
                <a:spcPts val="0"/>
              </a:spcBef>
              <a:spcAft>
                <a:spcPts val="0"/>
              </a:spcAft>
              <a:buSzPts val="1800"/>
              <a:buFont typeface="Noto Sans Symbols"/>
              <a:buChar char="❖"/>
            </a:pPr>
            <a:r>
              <a:rPr lang="en-US" sz="2000">
                <a:solidFill>
                  <a:srgbClr val="37404A"/>
                </a:solidFill>
                <a:latin typeface="Noto Sans"/>
                <a:ea typeface="Noto Sans"/>
                <a:cs typeface="Noto Sans"/>
                <a:sym typeface="Noto Sans"/>
              </a:rPr>
              <a:t>Data Summary Page</a:t>
            </a:r>
            <a:endParaRPr/>
          </a:p>
          <a:p>
            <a:pPr indent="-285750" lvl="1" marL="400050" rtl="0" algn="l">
              <a:lnSpc>
                <a:spcPct val="100000"/>
              </a:lnSpc>
              <a:spcBef>
                <a:spcPts val="0"/>
              </a:spcBef>
              <a:spcAft>
                <a:spcPts val="0"/>
              </a:spcAft>
              <a:buSzPts val="1800"/>
              <a:buFont typeface="Noto Sans Symbols"/>
              <a:buChar char="❖"/>
            </a:pPr>
            <a:r>
              <a:rPr lang="en-US" sz="2000">
                <a:solidFill>
                  <a:srgbClr val="37404A"/>
                </a:solidFill>
                <a:latin typeface="Noto Sans"/>
                <a:ea typeface="Noto Sans"/>
                <a:cs typeface="Noto Sans"/>
                <a:sym typeface="Noto Sans"/>
              </a:rPr>
              <a:t>Institution Size/Context</a:t>
            </a:r>
            <a:endParaRPr/>
          </a:p>
          <a:p>
            <a:pPr indent="-285750" lvl="1" marL="400050" rtl="0" algn="l">
              <a:lnSpc>
                <a:spcPct val="100000"/>
              </a:lnSpc>
              <a:spcBef>
                <a:spcPts val="0"/>
              </a:spcBef>
              <a:spcAft>
                <a:spcPts val="0"/>
              </a:spcAft>
              <a:buSzPts val="1800"/>
              <a:buFont typeface="Noto Sans Symbols"/>
              <a:buChar char="❖"/>
            </a:pPr>
            <a:r>
              <a:rPr lang="en-US" sz="2000">
                <a:solidFill>
                  <a:srgbClr val="37404A"/>
                </a:solidFill>
                <a:latin typeface="Noto Sans"/>
                <a:ea typeface="Noto Sans"/>
                <a:cs typeface="Noto Sans"/>
                <a:sym typeface="Noto Sans"/>
              </a:rPr>
              <a:t>Student Completion</a:t>
            </a:r>
            <a:endParaRPr/>
          </a:p>
          <a:p>
            <a:pPr indent="-285750" lvl="1" marL="400050" rtl="0" algn="l">
              <a:lnSpc>
                <a:spcPct val="100000"/>
              </a:lnSpc>
              <a:spcBef>
                <a:spcPts val="0"/>
              </a:spcBef>
              <a:spcAft>
                <a:spcPts val="0"/>
              </a:spcAft>
              <a:buSzPts val="1800"/>
              <a:buFont typeface="Noto Sans Symbols"/>
              <a:buChar char="❖"/>
            </a:pPr>
            <a:r>
              <a:rPr lang="en-US" sz="2000">
                <a:solidFill>
                  <a:srgbClr val="37404A"/>
                </a:solidFill>
                <a:latin typeface="Noto Sans"/>
                <a:ea typeface="Noto Sans"/>
                <a:cs typeface="Noto Sans"/>
                <a:sym typeface="Noto Sans"/>
              </a:rPr>
              <a:t>Student Finances</a:t>
            </a:r>
            <a:endParaRPr/>
          </a:p>
          <a:p>
            <a:pPr indent="-285750" lvl="1" marL="400050" rtl="0" algn="l">
              <a:lnSpc>
                <a:spcPct val="100000"/>
              </a:lnSpc>
              <a:spcBef>
                <a:spcPts val="0"/>
              </a:spcBef>
              <a:spcAft>
                <a:spcPts val="0"/>
              </a:spcAft>
              <a:buSzPts val="1800"/>
              <a:buFont typeface="Noto Sans Symbols"/>
              <a:buChar char="❖"/>
            </a:pPr>
            <a:r>
              <a:rPr lang="en-US" sz="2000">
                <a:solidFill>
                  <a:srgbClr val="37404A"/>
                </a:solidFill>
                <a:latin typeface="Noto Sans"/>
                <a:ea typeface="Noto Sans"/>
                <a:cs typeface="Noto Sans"/>
                <a:sym typeface="Noto Sans"/>
              </a:rPr>
              <a:t>Institutional Finances</a:t>
            </a:r>
            <a:endParaRPr/>
          </a:p>
          <a:p>
            <a:pPr indent="-285750" lvl="1" marL="400050" rtl="0" algn="l">
              <a:lnSpc>
                <a:spcPct val="100000"/>
              </a:lnSpc>
              <a:spcBef>
                <a:spcPts val="0"/>
              </a:spcBef>
              <a:spcAft>
                <a:spcPts val="0"/>
              </a:spcAft>
              <a:buSzPts val="1800"/>
              <a:buFont typeface="Noto Sans Symbols"/>
              <a:buChar char="❖"/>
            </a:pPr>
            <a:r>
              <a:rPr lang="en-US" sz="2000">
                <a:solidFill>
                  <a:srgbClr val="37404A"/>
                </a:solidFill>
                <a:latin typeface="Noto Sans"/>
                <a:ea typeface="Noto Sans"/>
                <a:cs typeface="Noto Sans"/>
                <a:sym typeface="Noto Sans"/>
              </a:rPr>
              <a:t>Post-Grad Outcomes</a:t>
            </a:r>
            <a:endParaRPr/>
          </a:p>
          <a:p>
            <a:pPr indent="-285750" lvl="1" marL="400050" rtl="0" algn="l">
              <a:lnSpc>
                <a:spcPct val="100000"/>
              </a:lnSpc>
              <a:spcBef>
                <a:spcPts val="0"/>
              </a:spcBef>
              <a:spcAft>
                <a:spcPts val="0"/>
              </a:spcAft>
              <a:buSzPts val="1800"/>
              <a:buFont typeface="Noto Sans Symbols"/>
              <a:buChar char="❖"/>
            </a:pPr>
            <a:r>
              <a:rPr lang="en-US" sz="2000">
                <a:solidFill>
                  <a:srgbClr val="37404A"/>
                </a:solidFill>
                <a:latin typeface="Noto Sans"/>
                <a:ea typeface="Noto Sans"/>
                <a:cs typeface="Noto Sans"/>
                <a:sym typeface="Noto Sans"/>
              </a:rPr>
              <a:t>Peer Benchmarking</a:t>
            </a:r>
            <a:endParaRPr/>
          </a:p>
          <a:p>
            <a:pPr indent="-285750" lvl="1" marL="400050" rtl="0" algn="l">
              <a:lnSpc>
                <a:spcPct val="100000"/>
              </a:lnSpc>
              <a:spcBef>
                <a:spcPts val="0"/>
              </a:spcBef>
              <a:spcAft>
                <a:spcPts val="0"/>
              </a:spcAft>
              <a:buSzPts val="1800"/>
              <a:buFont typeface="Noto Sans Symbols"/>
              <a:buChar char="❖"/>
            </a:pPr>
            <a:r>
              <a:rPr lang="en-US" sz="2000">
                <a:solidFill>
                  <a:srgbClr val="37404A"/>
                </a:solidFill>
                <a:latin typeface="Noto Sans"/>
                <a:ea typeface="Noto Sans"/>
                <a:cs typeface="Noto Sans"/>
                <a:sym typeface="Noto Sans"/>
              </a:rPr>
              <a:t>Data Dictionary/Notes</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19"/>
          <p:cNvSpPr txBox="1"/>
          <p:nvPr>
            <p:ph type="title"/>
          </p:nvPr>
        </p:nvSpPr>
        <p:spPr>
          <a:xfrm>
            <a:off x="311700" y="116617"/>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u="sng">
                <a:solidFill>
                  <a:schemeClr val="hlink"/>
                </a:solidFill>
                <a:hlinkClick r:id="rId3"/>
              </a:rPr>
              <a:t>Key Indicators Dashboard</a:t>
            </a:r>
            <a:r>
              <a:rPr lang="en-US"/>
              <a:t>: Data Summary Page</a:t>
            </a:r>
            <a:br>
              <a:rPr lang="en-US"/>
            </a:br>
            <a:r>
              <a:rPr lang="en-US"/>
              <a:t>Ind</a:t>
            </a:r>
            <a:endParaRPr/>
          </a:p>
        </p:txBody>
      </p:sp>
      <p:sp>
        <p:nvSpPr>
          <p:cNvPr id="204" name="Google Shape;204;p19"/>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228600" lvl="0" marL="457200" rtl="0" algn="l">
              <a:lnSpc>
                <a:spcPct val="100000"/>
              </a:lnSpc>
              <a:spcBef>
                <a:spcPts val="0"/>
              </a:spcBef>
              <a:spcAft>
                <a:spcPts val="0"/>
              </a:spcAft>
              <a:buSzPts val="1800"/>
              <a:buNone/>
            </a:pPr>
            <a:r>
              <a:t/>
            </a:r>
            <a:endParaRPr/>
          </a:p>
        </p:txBody>
      </p:sp>
      <p:pic>
        <p:nvPicPr>
          <p:cNvPr id="205" name="Google Shape;205;p19"/>
          <p:cNvPicPr preferRelativeResize="0"/>
          <p:nvPr/>
        </p:nvPicPr>
        <p:blipFill rotWithShape="1">
          <a:blip r:embed="rId4">
            <a:alphaModFix/>
          </a:blip>
          <a:srcRect b="0" l="0" r="0" t="0"/>
          <a:stretch/>
        </p:blipFill>
        <p:spPr>
          <a:xfrm>
            <a:off x="0" y="689317"/>
            <a:ext cx="9144000" cy="3945149"/>
          </a:xfrm>
          <a:prstGeom prst="rect">
            <a:avLst/>
          </a:prstGeom>
          <a:noFill/>
          <a:ln>
            <a:noFill/>
          </a:ln>
        </p:spPr>
      </p:pic>
      <p:sp>
        <p:nvSpPr>
          <p:cNvPr id="206" name="Google Shape;206;p19"/>
          <p:cNvSpPr/>
          <p:nvPr/>
        </p:nvSpPr>
        <p:spPr>
          <a:xfrm>
            <a:off x="4023360" y="835952"/>
            <a:ext cx="2982351" cy="169888"/>
          </a:xfrm>
          <a:prstGeom prst="rect">
            <a:avLst/>
          </a:prstGeom>
          <a:solidFill>
            <a:schemeClr val="lt1"/>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None/>
            </a:pPr>
            <a:r>
              <a:t/>
            </a:r>
            <a:endParaRPr b="0" i="0" sz="1400" u="none" cap="none" strike="noStrike">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5" name="Shape 95"/>
        <p:cNvGrpSpPr/>
        <p:nvPr/>
      </p:nvGrpSpPr>
      <p:grpSpPr>
        <a:xfrm>
          <a:off x="0" y="0"/>
          <a:ext cx="0" cy="0"/>
          <a:chOff x="0" y="0"/>
          <a:chExt cx="0" cy="0"/>
        </a:xfrm>
      </p:grpSpPr>
      <p:sp>
        <p:nvSpPr>
          <p:cNvPr id="96" name="Google Shape;96;p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SzPts val="3400"/>
              <a:buNone/>
            </a:pPr>
            <a:r>
              <a:rPr lang="en-US"/>
              <a:t>Presentation Agenda</a:t>
            </a:r>
            <a:endParaRPr/>
          </a:p>
        </p:txBody>
      </p:sp>
      <p:sp>
        <p:nvSpPr>
          <p:cNvPr id="97" name="Google Shape;97;p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1600"/>
              <a:buFont typeface="Poppins SemiBold"/>
              <a:buNone/>
            </a:pPr>
            <a:r>
              <a:rPr lang="en-US"/>
              <a:t>Sonoma State University</a:t>
            </a:r>
            <a:endParaRPr/>
          </a:p>
        </p:txBody>
      </p:sp>
      <p:sp>
        <p:nvSpPr>
          <p:cNvPr id="98" name="Google Shape;98;p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p>
            <a:pPr indent="-342900" lvl="0" marL="342900" marR="0" rtl="0" algn="l">
              <a:lnSpc>
                <a:spcPct val="90000"/>
              </a:lnSpc>
              <a:spcBef>
                <a:spcPts val="0"/>
              </a:spcBef>
              <a:spcAft>
                <a:spcPts val="0"/>
              </a:spcAft>
              <a:buSzPts val="1800"/>
              <a:buFont typeface="Arial"/>
              <a:buChar char="•"/>
            </a:pPr>
            <a:r>
              <a:rPr b="1" lang="en-US" sz="2000"/>
              <a:t>Part One: Background and Standards</a:t>
            </a:r>
            <a:endParaRPr/>
          </a:p>
          <a:p>
            <a:pPr indent="-228600" lvl="0" marL="342900" marR="0" rtl="0" algn="l">
              <a:lnSpc>
                <a:spcPct val="90000"/>
              </a:lnSpc>
              <a:spcBef>
                <a:spcPts val="800"/>
              </a:spcBef>
              <a:spcAft>
                <a:spcPts val="0"/>
              </a:spcAft>
              <a:buSzPts val="1800"/>
              <a:buFont typeface="Arial"/>
              <a:buNone/>
            </a:pPr>
            <a:r>
              <a:t/>
            </a:r>
            <a:endParaRPr b="1" sz="2000"/>
          </a:p>
          <a:p>
            <a:pPr indent="-342900" lvl="0" marL="342900" marR="0" rtl="0" algn="l">
              <a:lnSpc>
                <a:spcPct val="90000"/>
              </a:lnSpc>
              <a:spcBef>
                <a:spcPts val="800"/>
              </a:spcBef>
              <a:spcAft>
                <a:spcPts val="0"/>
              </a:spcAft>
              <a:buSzPts val="1800"/>
              <a:buFont typeface="Arial"/>
              <a:buChar char="•"/>
            </a:pPr>
            <a:r>
              <a:rPr b="1" lang="en-US" sz="2000"/>
              <a:t>Part Two: The Self Study and Institutional Report</a:t>
            </a:r>
            <a:endParaRPr/>
          </a:p>
          <a:p>
            <a:pPr indent="-228600" lvl="0" marL="342900" marR="0" rtl="0" algn="l">
              <a:lnSpc>
                <a:spcPct val="90000"/>
              </a:lnSpc>
              <a:spcBef>
                <a:spcPts val="800"/>
              </a:spcBef>
              <a:spcAft>
                <a:spcPts val="0"/>
              </a:spcAft>
              <a:buSzPts val="1800"/>
              <a:buFont typeface="Arial"/>
              <a:buNone/>
            </a:pPr>
            <a:r>
              <a:t/>
            </a:r>
            <a:endParaRPr b="1" sz="2000"/>
          </a:p>
          <a:p>
            <a:pPr indent="-342900" lvl="0" marL="342900" marR="0" rtl="0" algn="l">
              <a:lnSpc>
                <a:spcPct val="90000"/>
              </a:lnSpc>
              <a:spcBef>
                <a:spcPts val="800"/>
              </a:spcBef>
              <a:spcAft>
                <a:spcPts val="0"/>
              </a:spcAft>
              <a:buSzPts val="1800"/>
              <a:buFont typeface="Arial"/>
              <a:buChar char="•"/>
            </a:pPr>
            <a:r>
              <a:rPr b="1" lang="en-US" sz="2000"/>
              <a:t>Part Three: The Commission Process</a:t>
            </a:r>
            <a:endParaRPr b="1" sz="2000"/>
          </a:p>
          <a:p>
            <a:pPr indent="-228600" lvl="0" marL="342900" marR="0" rtl="0" algn="l">
              <a:lnSpc>
                <a:spcPct val="90000"/>
              </a:lnSpc>
              <a:spcBef>
                <a:spcPts val="800"/>
              </a:spcBef>
              <a:spcAft>
                <a:spcPts val="0"/>
              </a:spcAft>
              <a:buSzPts val="1800"/>
              <a:buFont typeface="Arial"/>
              <a:buNone/>
            </a:pPr>
            <a:r>
              <a:t/>
            </a:r>
            <a:endParaRPr b="1" sz="2000"/>
          </a:p>
          <a:p>
            <a:pPr indent="-171450" lvl="0" marL="285750" rtl="0" algn="l">
              <a:lnSpc>
                <a:spcPct val="90000"/>
              </a:lnSpc>
              <a:spcBef>
                <a:spcPts val="800"/>
              </a:spcBef>
              <a:spcAft>
                <a:spcPts val="600"/>
              </a:spcAft>
              <a:buSzPts val="1800"/>
              <a:buFont typeface="Arial"/>
              <a:buNone/>
            </a:pPr>
            <a:r>
              <a:t/>
            </a:r>
            <a:endParaRPr sz="12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lang="en-US"/>
              <a:t>Using KID as Part of Accreditation Review</a:t>
            </a:r>
            <a:endParaRPr/>
          </a:p>
        </p:txBody>
      </p:sp>
      <p:sp>
        <p:nvSpPr>
          <p:cNvPr id="212" name="Google Shape;212;p20"/>
          <p:cNvSpPr txBox="1"/>
          <p:nvPr>
            <p:ph idx="2" type="body"/>
          </p:nvPr>
        </p:nvSpPr>
        <p:spPr>
          <a:xfrm>
            <a:off x="4731026" y="171450"/>
            <a:ext cx="4253674" cy="4546600"/>
          </a:xfrm>
          <a:prstGeom prst="rect">
            <a:avLst/>
          </a:prstGeom>
          <a:noFill/>
          <a:ln>
            <a:noFill/>
          </a:ln>
        </p:spPr>
        <p:txBody>
          <a:bodyPr anchorCtr="0" anchor="ctr" bIns="91425" lIns="91425" spcFirstLastPara="1" rIns="91425" wrap="square" tIns="91425">
            <a:noAutofit/>
          </a:bodyPr>
          <a:lstStyle/>
          <a:p>
            <a:pPr indent="0" lvl="0" marL="114300" rtl="0" algn="l">
              <a:lnSpc>
                <a:spcPct val="100000"/>
              </a:lnSpc>
              <a:spcBef>
                <a:spcPts val="0"/>
              </a:spcBef>
              <a:spcAft>
                <a:spcPts val="0"/>
              </a:spcAft>
              <a:buSzPts val="1800"/>
              <a:buNone/>
            </a:pPr>
            <a:r>
              <a:rPr lang="en-US" sz="1600"/>
              <a:t>As you prepare your institutional report:</a:t>
            </a:r>
            <a:endParaRPr/>
          </a:p>
          <a:p>
            <a:pPr indent="-342900" lvl="0" marL="457200" rtl="0" algn="l">
              <a:lnSpc>
                <a:spcPct val="100000"/>
              </a:lnSpc>
              <a:spcBef>
                <a:spcPts val="1200"/>
              </a:spcBef>
              <a:spcAft>
                <a:spcPts val="0"/>
              </a:spcAft>
              <a:buSzPts val="1800"/>
              <a:buFont typeface="Arial"/>
              <a:buChar char="•"/>
            </a:pPr>
            <a:r>
              <a:rPr lang="en-US" sz="1600"/>
              <a:t>review </a:t>
            </a:r>
            <a:r>
              <a:rPr b="1" lang="en-US" sz="1600"/>
              <a:t>trends</a:t>
            </a:r>
            <a:r>
              <a:rPr lang="en-US" sz="1600"/>
              <a:t> and </a:t>
            </a:r>
            <a:r>
              <a:rPr b="1" lang="en-US" sz="1600"/>
              <a:t>comparisons</a:t>
            </a:r>
            <a:r>
              <a:rPr lang="en-US" sz="1600"/>
              <a:t> to national &amp; WSCUC averages as well as comparisons to WSCUC peer groups</a:t>
            </a:r>
            <a:endParaRPr/>
          </a:p>
          <a:p>
            <a:pPr indent="-342900" lvl="0" marL="457200" rtl="0" algn="l">
              <a:lnSpc>
                <a:spcPct val="100000"/>
              </a:lnSpc>
              <a:spcBef>
                <a:spcPts val="1200"/>
              </a:spcBef>
              <a:spcAft>
                <a:spcPts val="0"/>
              </a:spcAft>
              <a:buSzPts val="1800"/>
              <a:buFont typeface="Arial"/>
              <a:buChar char="•"/>
            </a:pPr>
            <a:r>
              <a:rPr lang="en-US" sz="1600"/>
              <a:t>determine if </a:t>
            </a:r>
            <a:r>
              <a:rPr b="1" lang="en-US" sz="1600"/>
              <a:t>additional documentation or explanations </a:t>
            </a:r>
            <a:r>
              <a:rPr lang="en-US" sz="1600"/>
              <a:t>should be included in your institutional report to describe patterns of information in KID</a:t>
            </a:r>
            <a:endParaRPr/>
          </a:p>
          <a:p>
            <a:pPr indent="-342900" lvl="0" marL="457200" rtl="0" algn="l">
              <a:lnSpc>
                <a:spcPct val="100000"/>
              </a:lnSpc>
              <a:spcBef>
                <a:spcPts val="1200"/>
              </a:spcBef>
              <a:spcAft>
                <a:spcPts val="1200"/>
              </a:spcAft>
              <a:buSzPts val="1800"/>
              <a:buFont typeface="Arial"/>
              <a:buChar char="•"/>
            </a:pPr>
            <a:r>
              <a:rPr lang="en-US" sz="1600"/>
              <a:t>If more </a:t>
            </a:r>
            <a:r>
              <a:rPr b="1" lang="en-US" sz="1600"/>
              <a:t>recent data </a:t>
            </a:r>
            <a:r>
              <a:rPr lang="en-US" sz="1600"/>
              <a:t>are available to your institution that are not presented in KID, consider providing those data in the institutional report</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6" name="Shape 216"/>
        <p:cNvGrpSpPr/>
        <p:nvPr/>
      </p:nvGrpSpPr>
      <p:grpSpPr>
        <a:xfrm>
          <a:off x="0" y="0"/>
          <a:ext cx="0" cy="0"/>
          <a:chOff x="0" y="0"/>
          <a:chExt cx="0" cy="0"/>
        </a:xfrm>
      </p:grpSpPr>
      <p:sp>
        <p:nvSpPr>
          <p:cNvPr id="217" name="Google Shape;217;p21"/>
          <p:cNvSpPr txBox="1"/>
          <p:nvPr>
            <p:ph type="title"/>
          </p:nvPr>
        </p:nvSpPr>
        <p:spPr>
          <a:xfrm>
            <a:off x="265500" y="1233174"/>
            <a:ext cx="4045200" cy="2221225"/>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SzPts val="3400"/>
              <a:buNone/>
            </a:pPr>
            <a:r>
              <a:rPr lang="en-US"/>
              <a:t>Sections of the Institutional Report</a:t>
            </a:r>
            <a:br>
              <a:rPr lang="en-US"/>
            </a:br>
            <a:endParaRPr/>
          </a:p>
        </p:txBody>
      </p:sp>
      <p:sp>
        <p:nvSpPr>
          <p:cNvPr id="218" name="Google Shape;218;p21"/>
          <p:cNvSpPr txBox="1"/>
          <p:nvPr>
            <p:ph idx="2" type="body"/>
          </p:nvPr>
        </p:nvSpPr>
        <p:spPr>
          <a:xfrm>
            <a:off x="4932243" y="586190"/>
            <a:ext cx="3837000" cy="408741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1800"/>
              <a:buFont typeface="Noto Sans Symbols"/>
              <a:buChar char="▪"/>
            </a:pPr>
            <a:r>
              <a:rPr lang="en-US" sz="2000">
                <a:latin typeface="Noto Sans"/>
                <a:ea typeface="Noto Sans"/>
                <a:cs typeface="Noto Sans"/>
                <a:sym typeface="Noto Sans"/>
              </a:rPr>
              <a:t>Section A: Introduction: </a:t>
            </a:r>
            <a:endParaRPr/>
          </a:p>
          <a:p>
            <a:pPr indent="-342900" lvl="1" marL="825500" rtl="0" algn="l">
              <a:lnSpc>
                <a:spcPct val="100000"/>
              </a:lnSpc>
              <a:spcBef>
                <a:spcPts val="600"/>
              </a:spcBef>
              <a:spcAft>
                <a:spcPts val="0"/>
              </a:spcAft>
              <a:buSzPts val="1400"/>
              <a:buFont typeface="Noto Sans Symbols"/>
              <a:buChar char="✔"/>
            </a:pPr>
            <a:r>
              <a:rPr lang="en-US" sz="2000">
                <a:solidFill>
                  <a:srgbClr val="37404A"/>
                </a:solidFill>
                <a:latin typeface="Noto Sans"/>
                <a:ea typeface="Noto Sans"/>
                <a:cs typeface="Noto Sans"/>
                <a:sym typeface="Noto Sans"/>
              </a:rPr>
              <a:t>Institutional Context </a:t>
            </a:r>
            <a:endParaRPr/>
          </a:p>
          <a:p>
            <a:pPr indent="-342900" lvl="1" marL="825500" rtl="0" algn="l">
              <a:lnSpc>
                <a:spcPct val="100000"/>
              </a:lnSpc>
              <a:spcBef>
                <a:spcPts val="600"/>
              </a:spcBef>
              <a:spcAft>
                <a:spcPts val="0"/>
              </a:spcAft>
              <a:buSzPts val="1400"/>
              <a:buFont typeface="Noto Sans Symbols"/>
              <a:buChar char="✔"/>
            </a:pPr>
            <a:r>
              <a:rPr lang="en-US" sz="2000">
                <a:solidFill>
                  <a:srgbClr val="37404A"/>
                </a:solidFill>
                <a:latin typeface="Noto Sans"/>
                <a:ea typeface="Noto Sans"/>
                <a:cs typeface="Noto Sans"/>
                <a:sym typeface="Noto Sans"/>
              </a:rPr>
              <a:t>Response to Previous Commission Actions</a:t>
            </a:r>
            <a:endParaRPr/>
          </a:p>
          <a:p>
            <a:pPr indent="-342900" lvl="0" marL="342900" rtl="0" algn="l">
              <a:lnSpc>
                <a:spcPct val="100000"/>
              </a:lnSpc>
              <a:spcBef>
                <a:spcPts val="600"/>
              </a:spcBef>
              <a:spcAft>
                <a:spcPts val="0"/>
              </a:spcAft>
              <a:buSzPts val="1800"/>
              <a:buFont typeface="Noto Sans Symbols"/>
              <a:buChar char="▪"/>
            </a:pPr>
            <a:r>
              <a:rPr lang="en-US" sz="2000">
                <a:latin typeface="Noto Sans"/>
                <a:ea typeface="Noto Sans"/>
                <a:cs typeface="Noto Sans"/>
                <a:sym typeface="Noto Sans"/>
              </a:rPr>
              <a:t>Section B: Institutional Essays</a:t>
            </a:r>
            <a:endParaRPr/>
          </a:p>
          <a:p>
            <a:pPr indent="-342900" lvl="0" marL="342900" rtl="0" algn="l">
              <a:lnSpc>
                <a:spcPct val="100000"/>
              </a:lnSpc>
              <a:spcBef>
                <a:spcPts val="1600"/>
              </a:spcBef>
              <a:spcAft>
                <a:spcPts val="0"/>
              </a:spcAft>
              <a:buSzPts val="1800"/>
              <a:buFont typeface="Noto Sans Symbols"/>
              <a:buChar char="▪"/>
            </a:pPr>
            <a:r>
              <a:rPr lang="en-US" sz="2000">
                <a:latin typeface="Noto Sans"/>
                <a:ea typeface="Noto Sans"/>
                <a:cs typeface="Noto Sans"/>
                <a:sym typeface="Noto Sans"/>
              </a:rPr>
              <a:t>Section C: Reflections – Synthesis of Insights</a:t>
            </a:r>
            <a:endParaRPr i="1" sz="2000">
              <a:latin typeface="Noto Sans"/>
              <a:ea typeface="Noto Sans"/>
              <a:cs typeface="Noto Sans"/>
              <a:sym typeface="Noto Sans"/>
            </a:endParaRPr>
          </a:p>
          <a:p>
            <a:pPr indent="-342900" lvl="0" marL="342900" rtl="0" algn="l">
              <a:lnSpc>
                <a:spcPct val="100000"/>
              </a:lnSpc>
              <a:spcBef>
                <a:spcPts val="1600"/>
              </a:spcBef>
              <a:spcAft>
                <a:spcPts val="1600"/>
              </a:spcAft>
              <a:buSzPts val="1800"/>
              <a:buFont typeface="Noto Sans Symbols"/>
              <a:buChar char="▪"/>
            </a:pPr>
            <a:r>
              <a:rPr lang="en-US" sz="2000">
                <a:latin typeface="Noto Sans"/>
                <a:ea typeface="Noto Sans"/>
                <a:cs typeface="Noto Sans"/>
                <a:sym typeface="Noto Sans"/>
              </a:rPr>
              <a:t>Appendices</a:t>
            </a:r>
            <a:endParaRPr sz="2000">
              <a:latin typeface="Noto Sans"/>
              <a:ea typeface="Noto Sans"/>
              <a:cs typeface="Noto Sans"/>
              <a:sym typeface="Noto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2" name="Shape 222"/>
        <p:cNvGrpSpPr/>
        <p:nvPr/>
      </p:nvGrpSpPr>
      <p:grpSpPr>
        <a:xfrm>
          <a:off x="0" y="0"/>
          <a:ext cx="0" cy="0"/>
          <a:chOff x="0" y="0"/>
          <a:chExt cx="0" cy="0"/>
        </a:xfrm>
      </p:grpSpPr>
      <p:sp>
        <p:nvSpPr>
          <p:cNvPr id="223" name="Google Shape;223;p2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Before You Begin</a:t>
            </a:r>
            <a:endParaRPr/>
          </a:p>
        </p:txBody>
      </p:sp>
      <p:sp>
        <p:nvSpPr>
          <p:cNvPr id="224" name="Google Shape;224;p22"/>
          <p:cNvSpPr txBox="1"/>
          <p:nvPr>
            <p:ph idx="1" type="body"/>
          </p:nvPr>
        </p:nvSpPr>
        <p:spPr>
          <a:xfrm>
            <a:off x="311700" y="1077969"/>
            <a:ext cx="6691927"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Arial"/>
              <a:buChar char="•"/>
            </a:pPr>
            <a:r>
              <a:rPr lang="en-US" sz="2800"/>
              <a:t>Brainstorm a list of the things you have accomplished since the last review </a:t>
            </a:r>
            <a:endParaRPr/>
          </a:p>
          <a:p>
            <a:pPr indent="-317500" lvl="0" marL="457200" rtl="0" algn="l">
              <a:lnSpc>
                <a:spcPct val="100000"/>
              </a:lnSpc>
              <a:spcBef>
                <a:spcPts val="1200"/>
              </a:spcBef>
              <a:spcAft>
                <a:spcPts val="0"/>
              </a:spcAft>
              <a:buSzPts val="1400"/>
              <a:buFont typeface="Arial"/>
              <a:buChar char="•"/>
            </a:pPr>
            <a:r>
              <a:rPr lang="en-US" sz="2800"/>
              <a:t>Brainstorm a list of the  things which are challenges</a:t>
            </a:r>
            <a:endParaRPr/>
          </a:p>
          <a:p>
            <a:pPr indent="-317500" lvl="0" marL="457200" rtl="0" algn="l">
              <a:lnSpc>
                <a:spcPct val="100000"/>
              </a:lnSpc>
              <a:spcBef>
                <a:spcPts val="1200"/>
              </a:spcBef>
              <a:spcAft>
                <a:spcPts val="1200"/>
              </a:spcAft>
              <a:buSzPts val="1400"/>
              <a:buFont typeface="Arial"/>
              <a:buChar char="•"/>
            </a:pPr>
            <a:r>
              <a:rPr lang="en-US" sz="2800"/>
              <a:t>Then assign each of the items to one of the Standards</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2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Sections of the Institutional Report</a:t>
            </a:r>
            <a:endParaRPr/>
          </a:p>
        </p:txBody>
      </p:sp>
      <p:sp>
        <p:nvSpPr>
          <p:cNvPr id="230" name="Google Shape;230;p23"/>
          <p:cNvSpPr txBox="1"/>
          <p:nvPr>
            <p:ph idx="1" type="body"/>
          </p:nvPr>
        </p:nvSpPr>
        <p:spPr>
          <a:xfrm>
            <a:off x="311700" y="1077969"/>
            <a:ext cx="6691927" cy="3416400"/>
          </a:xfrm>
          <a:prstGeom prst="rect">
            <a:avLst/>
          </a:prstGeom>
          <a:noFill/>
          <a:ln>
            <a:noFill/>
          </a:ln>
        </p:spPr>
        <p:txBody>
          <a:bodyPr anchorCtr="0" anchor="t" bIns="91425" lIns="91425" spcFirstLastPara="1" rIns="91425" wrap="square" tIns="91425">
            <a:noAutofit/>
          </a:bodyPr>
          <a:lstStyle/>
          <a:p>
            <a:pPr indent="-317500" lvl="0" marL="457200" rtl="0" algn="l">
              <a:lnSpc>
                <a:spcPct val="100000"/>
              </a:lnSpc>
              <a:spcBef>
                <a:spcPts val="0"/>
              </a:spcBef>
              <a:spcAft>
                <a:spcPts val="0"/>
              </a:spcAft>
              <a:buSzPts val="1400"/>
              <a:buFont typeface="Arial"/>
              <a:buChar char="•"/>
            </a:pPr>
            <a:r>
              <a:rPr lang="en-US" sz="1600"/>
              <a:t>For each section, discuss the topic within the context of your institution</a:t>
            </a:r>
            <a:endParaRPr/>
          </a:p>
          <a:p>
            <a:pPr indent="-317500" lvl="0" marL="457200" rtl="0" algn="l">
              <a:lnSpc>
                <a:spcPct val="100000"/>
              </a:lnSpc>
              <a:spcBef>
                <a:spcPts val="1200"/>
              </a:spcBef>
              <a:spcAft>
                <a:spcPts val="0"/>
              </a:spcAft>
              <a:buSzPts val="1400"/>
              <a:buFont typeface="Arial"/>
              <a:buChar char="•"/>
            </a:pPr>
            <a:r>
              <a:rPr lang="en-US" sz="1600"/>
              <a:t>Tell what analyses have been undertaken</a:t>
            </a:r>
            <a:endParaRPr/>
          </a:p>
          <a:p>
            <a:pPr indent="-317500" lvl="0" marL="457200" rtl="0" algn="l">
              <a:lnSpc>
                <a:spcPct val="100000"/>
              </a:lnSpc>
              <a:spcBef>
                <a:spcPts val="1200"/>
              </a:spcBef>
              <a:spcAft>
                <a:spcPts val="0"/>
              </a:spcAft>
              <a:buSzPts val="1400"/>
              <a:buFont typeface="Arial"/>
              <a:buChar char="•"/>
            </a:pPr>
            <a:r>
              <a:rPr lang="en-US" sz="1600"/>
              <a:t>Demonstrate self-assessment and reflection</a:t>
            </a:r>
            <a:endParaRPr/>
          </a:p>
          <a:p>
            <a:pPr indent="-317500" lvl="0" marL="457200" rtl="0" algn="l">
              <a:lnSpc>
                <a:spcPct val="100000"/>
              </a:lnSpc>
              <a:spcBef>
                <a:spcPts val="1200"/>
              </a:spcBef>
              <a:spcAft>
                <a:spcPts val="0"/>
              </a:spcAft>
              <a:buSzPts val="1400"/>
              <a:buFont typeface="Arial"/>
              <a:buChar char="•"/>
            </a:pPr>
            <a:r>
              <a:rPr lang="en-US" sz="1600"/>
              <a:t>Include areas of strength or significant progress and areas of challenge</a:t>
            </a:r>
            <a:endParaRPr/>
          </a:p>
          <a:p>
            <a:pPr indent="-317500" lvl="0" marL="457200" rtl="0" algn="l">
              <a:lnSpc>
                <a:spcPct val="100000"/>
              </a:lnSpc>
              <a:spcBef>
                <a:spcPts val="1200"/>
              </a:spcBef>
              <a:spcAft>
                <a:spcPts val="0"/>
              </a:spcAft>
              <a:buSzPts val="1400"/>
              <a:buFont typeface="Arial"/>
              <a:buChar char="•"/>
            </a:pPr>
            <a:r>
              <a:rPr lang="en-US" sz="1600"/>
              <a:t>Identify next steps, as appropriate</a:t>
            </a:r>
            <a:endParaRPr/>
          </a:p>
          <a:p>
            <a:pPr indent="-317500" lvl="0" marL="457200" rtl="0" algn="l">
              <a:lnSpc>
                <a:spcPct val="100000"/>
              </a:lnSpc>
              <a:spcBef>
                <a:spcPts val="1200"/>
              </a:spcBef>
              <a:spcAft>
                <a:spcPts val="1200"/>
              </a:spcAft>
              <a:buSzPts val="1400"/>
              <a:buFont typeface="Arial"/>
              <a:buChar char="•"/>
            </a:pPr>
            <a:r>
              <a:rPr lang="en-US" sz="1600"/>
              <a:t>When plans are described, include targets, metrics, and timelines</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Section A: Introduction - Institutional Context and Response to Previous Commission Actions</a:t>
            </a:r>
            <a:endParaRPr i="1"/>
          </a:p>
        </p:txBody>
      </p:sp>
      <p:sp>
        <p:nvSpPr>
          <p:cNvPr id="236" name="Google Shape;236;p24"/>
          <p:cNvSpPr txBox="1"/>
          <p:nvPr>
            <p:ph idx="1" type="body"/>
          </p:nvPr>
        </p:nvSpPr>
        <p:spPr>
          <a:xfrm>
            <a:off x="311699" y="1683657"/>
            <a:ext cx="6746114" cy="2885218"/>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800"/>
              <a:buFont typeface="Arial"/>
              <a:buChar char="•"/>
            </a:pPr>
            <a:r>
              <a:rPr lang="en-US" sz="1600"/>
              <a:t>Addresses history, mission, values, recent significant changes</a:t>
            </a:r>
            <a:endParaRPr/>
          </a:p>
          <a:p>
            <a:pPr indent="-285750" lvl="0" marL="285750" rtl="0" algn="l">
              <a:lnSpc>
                <a:spcPct val="100000"/>
              </a:lnSpc>
              <a:spcBef>
                <a:spcPts val="1600"/>
              </a:spcBef>
              <a:spcAft>
                <a:spcPts val="0"/>
              </a:spcAft>
              <a:buSzPts val="1800"/>
              <a:buFont typeface="Arial"/>
              <a:buChar char="•"/>
            </a:pPr>
            <a:r>
              <a:rPr lang="en-US" sz="1600"/>
              <a:t>Process used to prepare the institutional report</a:t>
            </a:r>
            <a:endParaRPr/>
          </a:p>
          <a:p>
            <a:pPr indent="-285750" lvl="0" marL="285750" rtl="0" algn="l">
              <a:lnSpc>
                <a:spcPct val="100000"/>
              </a:lnSpc>
              <a:spcBef>
                <a:spcPts val="1600"/>
              </a:spcBef>
              <a:spcAft>
                <a:spcPts val="0"/>
              </a:spcAft>
              <a:buSzPts val="1800"/>
              <a:buFont typeface="Arial"/>
              <a:buChar char="•"/>
            </a:pPr>
            <a:r>
              <a:rPr lang="en-US" sz="1600"/>
              <a:t>Responses to issues identified in previous Commission action letters</a:t>
            </a:r>
            <a:endParaRPr/>
          </a:p>
          <a:p>
            <a:pPr indent="-285750" lvl="0" marL="285750" rtl="0" algn="l">
              <a:lnSpc>
                <a:spcPct val="100000"/>
              </a:lnSpc>
              <a:spcBef>
                <a:spcPts val="1600"/>
              </a:spcBef>
              <a:spcAft>
                <a:spcPts val="1600"/>
              </a:spcAft>
              <a:buSzPts val="1800"/>
              <a:buFont typeface="Arial"/>
              <a:buChar char="•"/>
            </a:pPr>
            <a:r>
              <a:rPr lang="en-US" sz="1600"/>
              <a:t>Other topics as relevant: substantive change reviews; annual, progress, and interim reports; trends or patterns of complaints, if any</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Section B: Institutional Essays</a:t>
            </a:r>
            <a:endParaRPr/>
          </a:p>
        </p:txBody>
      </p:sp>
      <p:sp>
        <p:nvSpPr>
          <p:cNvPr id="242" name="Google Shape;242;p25"/>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1600"/>
              <a:t>Each Standard is a separate chapter of a coherent narrative</a:t>
            </a:r>
            <a:endParaRPr/>
          </a:p>
          <a:p>
            <a:pPr indent="-342900" lvl="0" marL="457200" rtl="0" algn="l">
              <a:lnSpc>
                <a:spcPct val="100000"/>
              </a:lnSpc>
              <a:spcBef>
                <a:spcPts val="1800"/>
              </a:spcBef>
              <a:spcAft>
                <a:spcPts val="0"/>
              </a:spcAft>
              <a:buSzPts val="1800"/>
              <a:buFont typeface="Arial"/>
              <a:buChar char="•"/>
            </a:pPr>
            <a:r>
              <a:rPr lang="en-US" sz="1600"/>
              <a:t>Focus on the emphasis of each Standard and explain how the emphases are realized through practices and outcomes</a:t>
            </a:r>
            <a:endParaRPr/>
          </a:p>
          <a:p>
            <a:pPr indent="-342900" lvl="0" marL="457200" rtl="0" algn="l">
              <a:lnSpc>
                <a:spcPct val="100000"/>
              </a:lnSpc>
              <a:spcBef>
                <a:spcPts val="1800"/>
              </a:spcBef>
              <a:spcAft>
                <a:spcPts val="0"/>
              </a:spcAft>
              <a:buSzPts val="1800"/>
              <a:buFont typeface="Arial"/>
              <a:buChar char="•"/>
            </a:pPr>
            <a:r>
              <a:rPr lang="en-US" sz="1600"/>
              <a:t>Analyze and make sense of your institution and its work in the context of each Standard</a:t>
            </a:r>
            <a:endParaRPr/>
          </a:p>
          <a:p>
            <a:pPr indent="-342900" lvl="0" marL="457200" rtl="0" algn="l">
              <a:lnSpc>
                <a:spcPct val="100000"/>
              </a:lnSpc>
              <a:spcBef>
                <a:spcPts val="1800"/>
              </a:spcBef>
              <a:spcAft>
                <a:spcPts val="0"/>
              </a:spcAft>
              <a:buSzPts val="1800"/>
              <a:buFont typeface="Arial"/>
              <a:buChar char="•"/>
            </a:pPr>
            <a:r>
              <a:rPr lang="en-US" sz="1600"/>
              <a:t>Use evidence, and analysis</a:t>
            </a:r>
            <a:endParaRPr/>
          </a:p>
          <a:p>
            <a:pPr indent="-342900" lvl="0" marL="457200" rtl="0" algn="l">
              <a:lnSpc>
                <a:spcPct val="100000"/>
              </a:lnSpc>
              <a:spcBef>
                <a:spcPts val="1800"/>
              </a:spcBef>
              <a:spcAft>
                <a:spcPts val="0"/>
              </a:spcAft>
              <a:buSzPts val="1800"/>
              <a:buFont typeface="Arial"/>
              <a:buChar char="•"/>
            </a:pPr>
            <a:r>
              <a:rPr lang="en-US" sz="1600"/>
              <a:t>Do not address each CFR in an essay, but cite them where appropriate</a:t>
            </a:r>
            <a:endParaRPr/>
          </a:p>
          <a:p>
            <a:pPr indent="-342900" lvl="0" marL="457200" rtl="0" algn="l">
              <a:lnSpc>
                <a:spcPct val="100000"/>
              </a:lnSpc>
              <a:spcBef>
                <a:spcPts val="1800"/>
              </a:spcBef>
              <a:spcAft>
                <a:spcPts val="0"/>
              </a:spcAft>
              <a:buSzPts val="1800"/>
              <a:buFont typeface="Arial"/>
              <a:buChar char="•"/>
            </a:pPr>
            <a:r>
              <a:rPr lang="en-US" sz="1600"/>
              <a:t>What has been accomplished and how was it measured?</a:t>
            </a:r>
            <a:endParaRPr/>
          </a:p>
          <a:p>
            <a:pPr indent="-228600" lvl="0" marL="457200" rtl="0" algn="l">
              <a:lnSpc>
                <a:spcPct val="100000"/>
              </a:lnSpc>
              <a:spcBef>
                <a:spcPts val="1800"/>
              </a:spcBef>
              <a:spcAft>
                <a:spcPts val="1800"/>
              </a:spcAft>
              <a:buSzPts val="1800"/>
              <a:buFont typeface="Arial"/>
              <a:buNone/>
            </a:pPr>
            <a:r>
              <a:t/>
            </a:r>
            <a:endParaRPr sz="16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6"/>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b="1" lang="en-US" sz="3600"/>
              <a:t>Standard 1</a:t>
            </a:r>
            <a:endParaRPr/>
          </a:p>
        </p:txBody>
      </p:sp>
      <p:sp>
        <p:nvSpPr>
          <p:cNvPr id="248" name="Google Shape;248;p26"/>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1600"/>
              <a:buFont typeface="Poppins SemiBold"/>
              <a:buNone/>
            </a:pPr>
            <a:r>
              <a:rPr lang="en-US" sz="1600"/>
              <a:t>Defining Institutional Mission and Acting with Integrity</a:t>
            </a:r>
            <a:endParaRPr/>
          </a:p>
        </p:txBody>
      </p:sp>
      <p:sp>
        <p:nvSpPr>
          <p:cNvPr id="249" name="Google Shape;249;p26"/>
          <p:cNvSpPr txBox="1"/>
          <p:nvPr>
            <p:ph idx="2" type="body"/>
          </p:nvPr>
        </p:nvSpPr>
        <p:spPr>
          <a:xfrm>
            <a:off x="4572000" y="379307"/>
            <a:ext cx="4368800" cy="4287520"/>
          </a:xfrm>
          <a:prstGeom prst="rect">
            <a:avLst/>
          </a:prstGeom>
          <a:noFill/>
          <a:ln>
            <a:noFill/>
          </a:ln>
        </p:spPr>
        <p:txBody>
          <a:bodyPr anchorCtr="0" anchor="t" bIns="91425" lIns="91425" spcFirstLastPara="1" rIns="91425" wrap="square" tIns="91425">
            <a:noAutofit/>
          </a:bodyPr>
          <a:lstStyle/>
          <a:p>
            <a:pPr indent="-182880" lvl="0" marL="182880" rtl="0" algn="l">
              <a:lnSpc>
                <a:spcPct val="100000"/>
              </a:lnSpc>
              <a:spcBef>
                <a:spcPts val="600"/>
              </a:spcBef>
              <a:spcAft>
                <a:spcPts val="0"/>
              </a:spcAft>
              <a:buSzPts val="1800"/>
              <a:buFont typeface="Arial"/>
              <a:buChar char="•"/>
            </a:pPr>
            <a:r>
              <a:rPr lang="en-US">
                <a:solidFill>
                  <a:schemeClr val="dk1"/>
                </a:solidFill>
              </a:rPr>
              <a:t>Describe and provide evidence of how the mission, purpose, values and culture of the institution: </a:t>
            </a:r>
            <a:endParaRPr/>
          </a:p>
          <a:p>
            <a:pPr indent="-182880" lvl="1" marL="640080" rtl="0" algn="l">
              <a:lnSpc>
                <a:spcPct val="100000"/>
              </a:lnSpc>
              <a:spcBef>
                <a:spcPts val="600"/>
              </a:spcBef>
              <a:spcAft>
                <a:spcPts val="0"/>
              </a:spcAft>
              <a:buSzPts val="1400"/>
              <a:buFont typeface="Arial"/>
              <a:buChar char="•"/>
            </a:pPr>
            <a:r>
              <a:rPr lang="en-US">
                <a:solidFill>
                  <a:schemeClr val="dk1"/>
                </a:solidFill>
              </a:rPr>
              <a:t>Set it apart from other institutions </a:t>
            </a:r>
            <a:endParaRPr/>
          </a:p>
          <a:p>
            <a:pPr indent="-182880" lvl="1" marL="640080" rtl="0" algn="l">
              <a:lnSpc>
                <a:spcPct val="100000"/>
              </a:lnSpc>
              <a:spcBef>
                <a:spcPts val="600"/>
              </a:spcBef>
              <a:spcAft>
                <a:spcPts val="0"/>
              </a:spcAft>
              <a:buSzPts val="1400"/>
              <a:buFont typeface="Arial"/>
              <a:buChar char="•"/>
            </a:pPr>
            <a:r>
              <a:rPr lang="en-US">
                <a:solidFill>
                  <a:schemeClr val="dk1"/>
                </a:solidFill>
              </a:rPr>
              <a:t>Promote the success of all students</a:t>
            </a:r>
            <a:endParaRPr/>
          </a:p>
          <a:p>
            <a:pPr indent="-182880" lvl="1" marL="640080" rtl="0" algn="l">
              <a:lnSpc>
                <a:spcPct val="100000"/>
              </a:lnSpc>
              <a:spcBef>
                <a:spcPts val="600"/>
              </a:spcBef>
              <a:spcAft>
                <a:spcPts val="0"/>
              </a:spcAft>
              <a:buSzPts val="1400"/>
              <a:buFont typeface="Arial"/>
              <a:buChar char="•"/>
            </a:pPr>
            <a:r>
              <a:rPr lang="en-US">
                <a:solidFill>
                  <a:schemeClr val="dk1"/>
                </a:solidFill>
              </a:rPr>
              <a:t>Value and encourage contributions to society and the public good</a:t>
            </a:r>
            <a:endParaRPr/>
          </a:p>
          <a:p>
            <a:pPr indent="-182880" lvl="1" marL="640080" rtl="0" algn="l">
              <a:lnSpc>
                <a:spcPct val="100000"/>
              </a:lnSpc>
              <a:spcBef>
                <a:spcPts val="600"/>
              </a:spcBef>
              <a:spcAft>
                <a:spcPts val="0"/>
              </a:spcAft>
              <a:buSzPts val="1400"/>
              <a:buFont typeface="Arial"/>
              <a:buChar char="•"/>
            </a:pPr>
            <a:r>
              <a:rPr lang="en-US">
                <a:solidFill>
                  <a:schemeClr val="dk1"/>
                </a:solidFill>
              </a:rPr>
              <a:t>Support open and consultative communication</a:t>
            </a:r>
            <a:endParaRPr/>
          </a:p>
          <a:p>
            <a:pPr indent="-182880" lvl="1" marL="640080" rtl="0" algn="l">
              <a:lnSpc>
                <a:spcPct val="100000"/>
              </a:lnSpc>
              <a:spcBef>
                <a:spcPts val="600"/>
              </a:spcBef>
              <a:spcAft>
                <a:spcPts val="0"/>
              </a:spcAft>
              <a:buSzPts val="1400"/>
              <a:buFont typeface="Arial"/>
              <a:buChar char="•"/>
            </a:pPr>
            <a:r>
              <a:rPr lang="en-US">
                <a:solidFill>
                  <a:schemeClr val="dk1"/>
                </a:solidFill>
              </a:rPr>
              <a:t>Uphold principles of integrity and transparency</a:t>
            </a:r>
            <a:endParaRPr/>
          </a:p>
          <a:p>
            <a:pPr indent="-182880" lvl="0" marL="182880" rtl="0" algn="l">
              <a:lnSpc>
                <a:spcPct val="100000"/>
              </a:lnSpc>
              <a:spcBef>
                <a:spcPts val="600"/>
              </a:spcBef>
              <a:spcAft>
                <a:spcPts val="0"/>
              </a:spcAft>
              <a:buSzPts val="1800"/>
              <a:buFont typeface="Arial"/>
              <a:buChar char="•"/>
            </a:pPr>
            <a:r>
              <a:rPr lang="en-US">
                <a:solidFill>
                  <a:schemeClr val="dk1"/>
                </a:solidFill>
              </a:rPr>
              <a:t>Describe the institution’s understanding and commitment to diversity, equity, and inclusion which will be addressed in all chapters</a:t>
            </a:r>
            <a:endParaRPr/>
          </a:p>
          <a:p>
            <a:pPr indent="-68579" lvl="0" marL="182880" rtl="0" algn="l">
              <a:lnSpc>
                <a:spcPct val="100000"/>
              </a:lnSpc>
              <a:spcBef>
                <a:spcPts val="1800"/>
              </a:spcBef>
              <a:spcAft>
                <a:spcPts val="0"/>
              </a:spcAft>
              <a:buSzPts val="1800"/>
              <a:buFont typeface="Arial"/>
              <a:buNone/>
            </a:pPr>
            <a:r>
              <a:t/>
            </a:r>
            <a:endParaRPr>
              <a:solidFill>
                <a:schemeClr val="dk1"/>
              </a:solidFill>
            </a:endParaRPr>
          </a:p>
          <a:p>
            <a:pPr indent="-228600" lvl="0" marL="457200" rtl="0" algn="l">
              <a:lnSpc>
                <a:spcPct val="100000"/>
              </a:lnSpc>
              <a:spcBef>
                <a:spcPts val="1800"/>
              </a:spcBef>
              <a:spcAft>
                <a:spcPts val="0"/>
              </a:spcAft>
              <a:buSzPts val="1800"/>
              <a:buFont typeface="Arial"/>
              <a:buNone/>
            </a:pPr>
            <a:r>
              <a:t/>
            </a:r>
            <a:endParaRPr>
              <a:solidFill>
                <a:schemeClr val="dk1"/>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27"/>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Standard 1 – Guiding Questions to Consider</a:t>
            </a:r>
            <a:endParaRPr/>
          </a:p>
        </p:txBody>
      </p:sp>
      <p:sp>
        <p:nvSpPr>
          <p:cNvPr id="255" name="Google Shape;255;p2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1600">
                <a:solidFill>
                  <a:srgbClr val="37404A"/>
                </a:solidFill>
                <a:latin typeface="Noto Sans"/>
                <a:ea typeface="Noto Sans"/>
                <a:cs typeface="Noto Sans"/>
                <a:sym typeface="Noto Sans"/>
              </a:rPr>
              <a:t>Within the context of its mission, how does the institution know how well it is accomplishing its goals in diversity, equity, and inclusion in support of the success of all students?  </a:t>
            </a:r>
            <a:endParaRPr/>
          </a:p>
          <a:p>
            <a:pPr indent="-342900" lvl="0" marL="457200" rtl="0" algn="l">
              <a:lnSpc>
                <a:spcPct val="100000"/>
              </a:lnSpc>
              <a:spcBef>
                <a:spcPts val="300"/>
              </a:spcBef>
              <a:spcAft>
                <a:spcPts val="0"/>
              </a:spcAft>
              <a:buSzPts val="1800"/>
              <a:buFont typeface="Arial"/>
              <a:buChar char="•"/>
            </a:pPr>
            <a:r>
              <a:rPr lang="en-US" sz="1600">
                <a:solidFill>
                  <a:srgbClr val="374151"/>
                </a:solidFill>
                <a:latin typeface="Noto Sans"/>
                <a:ea typeface="Noto Sans"/>
                <a:cs typeface="Noto Sans"/>
                <a:sym typeface="Noto Sans"/>
              </a:rPr>
              <a:t>What is the evidence that demonstrates the institution's commitment to transparency and integrity in its operations?</a:t>
            </a:r>
            <a:endParaRPr/>
          </a:p>
          <a:p>
            <a:pPr indent="-342900" lvl="0" marL="457200" rtl="0" algn="l">
              <a:lnSpc>
                <a:spcPct val="100000"/>
              </a:lnSpc>
              <a:spcBef>
                <a:spcPts val="300"/>
              </a:spcBef>
              <a:spcAft>
                <a:spcPts val="0"/>
              </a:spcAft>
              <a:buSzPts val="1800"/>
              <a:buFont typeface="Arial"/>
              <a:buChar char="•"/>
            </a:pPr>
            <a:r>
              <a:rPr lang="en-US" sz="1600">
                <a:solidFill>
                  <a:srgbClr val="37404A"/>
                </a:solidFill>
                <a:latin typeface="Noto Sans"/>
                <a:ea typeface="Noto Sans"/>
                <a:cs typeface="Noto Sans"/>
                <a:sym typeface="Noto Sans"/>
              </a:rPr>
              <a:t>How does the institution assure that its constituents receive the necessary communications about institutional life, culture, and values to keep them informed and engaged? </a:t>
            </a:r>
            <a:endParaRPr sz="1600">
              <a:solidFill>
                <a:srgbClr val="374151"/>
              </a:solidFill>
              <a:latin typeface="Noto Sans"/>
              <a:ea typeface="Noto Sans"/>
              <a:cs typeface="Noto Sans"/>
              <a:sym typeface="Noto Sans"/>
            </a:endParaRPr>
          </a:p>
          <a:p>
            <a:pPr indent="-342900" lvl="0" marL="457200" rtl="0" algn="l">
              <a:lnSpc>
                <a:spcPct val="100000"/>
              </a:lnSpc>
              <a:spcBef>
                <a:spcPts val="300"/>
              </a:spcBef>
              <a:spcAft>
                <a:spcPts val="0"/>
              </a:spcAft>
              <a:buSzPts val="1800"/>
              <a:buFont typeface="Arial"/>
              <a:buChar char="•"/>
            </a:pPr>
            <a:r>
              <a:rPr lang="en-US" sz="1600">
                <a:solidFill>
                  <a:srgbClr val="37404A"/>
                </a:solidFill>
                <a:latin typeface="Noto Sans"/>
                <a:ea typeface="Noto Sans"/>
                <a:cs typeface="Noto Sans"/>
                <a:sym typeface="Noto Sans"/>
              </a:rPr>
              <a:t>How does the institution promote the civil exchange of contrary ideas or perspectives to ensure a vibrant intellectual culture and learning environment?</a:t>
            </a:r>
            <a:endParaRPr sz="1600">
              <a:solidFill>
                <a:srgbClr val="374151"/>
              </a:solidFill>
              <a:latin typeface="Noto Sans"/>
              <a:ea typeface="Noto Sans"/>
              <a:cs typeface="Noto Sans"/>
              <a:sym typeface="Noto Sans"/>
            </a:endParaRPr>
          </a:p>
          <a:p>
            <a:pPr indent="-342900" lvl="0" marL="457200" rtl="0" algn="l">
              <a:lnSpc>
                <a:spcPct val="100000"/>
              </a:lnSpc>
              <a:spcBef>
                <a:spcPts val="300"/>
              </a:spcBef>
              <a:spcAft>
                <a:spcPts val="0"/>
              </a:spcAft>
              <a:buSzPts val="1800"/>
              <a:buFont typeface="Arial"/>
              <a:buChar char="•"/>
            </a:pPr>
            <a:r>
              <a:rPr lang="en-US" sz="1600">
                <a:solidFill>
                  <a:srgbClr val="37404A"/>
                </a:solidFill>
                <a:latin typeface="Noto Sans"/>
                <a:ea typeface="Noto Sans"/>
                <a:cs typeface="Noto Sans"/>
                <a:sym typeface="Noto Sans"/>
              </a:rPr>
              <a:t>What elements in Standard 1 (the Standard itself, not its CFRs) does the institution consistently use to evaluate its effectiveness as an institution?</a:t>
            </a:r>
            <a:endParaRPr/>
          </a:p>
          <a:p>
            <a:pPr indent="-228600" lvl="0" marL="457200" rtl="0" algn="l">
              <a:lnSpc>
                <a:spcPct val="100000"/>
              </a:lnSpc>
              <a:spcBef>
                <a:spcPts val="300"/>
              </a:spcBef>
              <a:spcAft>
                <a:spcPts val="300"/>
              </a:spcAft>
              <a:buSzPts val="1800"/>
              <a:buFont typeface="Arial"/>
              <a:buNone/>
            </a:pPr>
            <a:r>
              <a:t/>
            </a:r>
            <a:endParaRPr sz="1600"/>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9" name="Shape 259"/>
        <p:cNvGrpSpPr/>
        <p:nvPr/>
      </p:nvGrpSpPr>
      <p:grpSpPr>
        <a:xfrm>
          <a:off x="0" y="0"/>
          <a:ext cx="0" cy="0"/>
          <a:chOff x="0" y="0"/>
          <a:chExt cx="0" cy="0"/>
        </a:xfrm>
      </p:grpSpPr>
      <p:sp>
        <p:nvSpPr>
          <p:cNvPr id="260" name="Google Shape;260;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b="1" lang="en-US" sz="3600"/>
              <a:t>Standard 2</a:t>
            </a:r>
            <a:endParaRPr/>
          </a:p>
        </p:txBody>
      </p:sp>
      <p:sp>
        <p:nvSpPr>
          <p:cNvPr id="261" name="Google Shape;261;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1600"/>
              <a:buFont typeface="Poppins SemiBold"/>
              <a:buNone/>
            </a:pPr>
            <a:r>
              <a:rPr lang="en-US" sz="1600"/>
              <a:t>Achieving Educational Objectives and Student Success</a:t>
            </a:r>
            <a:endParaRPr/>
          </a:p>
        </p:txBody>
      </p:sp>
      <p:sp>
        <p:nvSpPr>
          <p:cNvPr id="262" name="Google Shape;262;p28"/>
          <p:cNvSpPr txBox="1"/>
          <p:nvPr>
            <p:ph idx="2" type="body"/>
          </p:nvPr>
        </p:nvSpPr>
        <p:spPr>
          <a:xfrm>
            <a:off x="4572000" y="379307"/>
            <a:ext cx="4368800" cy="4287520"/>
          </a:xfrm>
          <a:prstGeom prst="rect">
            <a:avLst/>
          </a:prstGeom>
          <a:noFill/>
          <a:ln>
            <a:noFill/>
          </a:ln>
        </p:spPr>
        <p:txBody>
          <a:bodyPr anchorCtr="0" anchor="t" bIns="91425" lIns="91425" spcFirstLastPara="1" rIns="91425" wrap="square" tIns="91425">
            <a:noAutofit/>
          </a:bodyPr>
          <a:lstStyle/>
          <a:p>
            <a:pPr indent="-182880" lvl="0" marL="182880" rtl="0" algn="l">
              <a:lnSpc>
                <a:spcPct val="100000"/>
              </a:lnSpc>
              <a:spcBef>
                <a:spcPts val="600"/>
              </a:spcBef>
              <a:spcAft>
                <a:spcPts val="0"/>
              </a:spcAft>
              <a:buSzPts val="1800"/>
              <a:buFont typeface="Arial"/>
              <a:buChar char="•"/>
            </a:pPr>
            <a:r>
              <a:rPr lang="en-US">
                <a:solidFill>
                  <a:schemeClr val="dk1"/>
                </a:solidFill>
              </a:rPr>
              <a:t>Demonstrate that degree programs clearly define entry requirements, curriculum content, and expected learning outcomes</a:t>
            </a:r>
            <a:endParaRPr/>
          </a:p>
          <a:p>
            <a:pPr indent="-182880" lvl="0" marL="182880" rtl="0" algn="l">
              <a:lnSpc>
                <a:spcPct val="100000"/>
              </a:lnSpc>
              <a:spcBef>
                <a:spcPts val="1800"/>
              </a:spcBef>
              <a:spcAft>
                <a:spcPts val="0"/>
              </a:spcAft>
              <a:buSzPts val="1800"/>
              <a:buFont typeface="Arial"/>
              <a:buChar char="•"/>
            </a:pPr>
            <a:r>
              <a:rPr lang="en-US">
                <a:solidFill>
                  <a:schemeClr val="dk1"/>
                </a:solidFill>
              </a:rPr>
              <a:t>Provide evidence that faculty members serve as primary designers and assessors of students’ performance in programs</a:t>
            </a:r>
            <a:endParaRPr/>
          </a:p>
          <a:p>
            <a:pPr indent="-182880" lvl="0" marL="182880" rtl="0" algn="l">
              <a:lnSpc>
                <a:spcPct val="100000"/>
              </a:lnSpc>
              <a:spcBef>
                <a:spcPts val="1800"/>
              </a:spcBef>
              <a:spcAft>
                <a:spcPts val="0"/>
              </a:spcAft>
              <a:buSzPts val="1800"/>
              <a:buFont typeface="Arial"/>
              <a:buChar char="•"/>
            </a:pPr>
            <a:r>
              <a:rPr lang="en-US">
                <a:solidFill>
                  <a:schemeClr val="dk1"/>
                </a:solidFill>
              </a:rPr>
              <a:t>Describe how the institution establishes expected levels of achievement for each degree program and provides evidence of achieved outcomes</a:t>
            </a:r>
            <a:endParaRPr/>
          </a:p>
          <a:p>
            <a:pPr indent="-182880" lvl="0" marL="182880" rtl="0" algn="l">
              <a:lnSpc>
                <a:spcPct val="100000"/>
              </a:lnSpc>
              <a:spcBef>
                <a:spcPts val="1800"/>
              </a:spcBef>
              <a:spcAft>
                <a:spcPts val="0"/>
              </a:spcAft>
              <a:buSzPts val="1800"/>
              <a:buFont typeface="Arial"/>
              <a:buChar char="•"/>
            </a:pPr>
            <a:r>
              <a:rPr lang="en-US">
                <a:solidFill>
                  <a:schemeClr val="dk1"/>
                </a:solidFill>
              </a:rPr>
              <a:t>Provide evidence that an appropriate array of support services and co-curricular programs facilitate the goals of the degrees and are assessed for effectiveness</a:t>
            </a:r>
            <a:endParaRPr/>
          </a:p>
          <a:p>
            <a:pPr indent="-68579" lvl="0" marL="182880" rtl="0" algn="l">
              <a:lnSpc>
                <a:spcPct val="100000"/>
              </a:lnSpc>
              <a:spcBef>
                <a:spcPts val="1800"/>
              </a:spcBef>
              <a:spcAft>
                <a:spcPts val="0"/>
              </a:spcAft>
              <a:buSzPts val="1800"/>
              <a:buFont typeface="Arial"/>
              <a:buNone/>
            </a:pPr>
            <a:r>
              <a:t/>
            </a:r>
            <a:endParaRPr>
              <a:solidFill>
                <a:schemeClr val="dk1"/>
              </a:solidFill>
            </a:endParaRPr>
          </a:p>
          <a:p>
            <a:pPr indent="-228600" lvl="0" marL="457200" rtl="0" algn="l">
              <a:lnSpc>
                <a:spcPct val="100000"/>
              </a:lnSpc>
              <a:spcBef>
                <a:spcPts val="1800"/>
              </a:spcBef>
              <a:spcAft>
                <a:spcPts val="0"/>
              </a:spcAft>
              <a:buSzPts val="1800"/>
              <a:buFont typeface="Arial"/>
              <a:buNone/>
            </a:pPr>
            <a:r>
              <a:t/>
            </a:r>
            <a:endParaRPr>
              <a:solidFill>
                <a:schemeClr val="dk1"/>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2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Standard 2 – Guiding Questions to Consider</a:t>
            </a:r>
            <a:endParaRPr/>
          </a:p>
        </p:txBody>
      </p:sp>
      <p:sp>
        <p:nvSpPr>
          <p:cNvPr id="268" name="Google Shape;268;p29"/>
          <p:cNvSpPr txBox="1"/>
          <p:nvPr>
            <p:ph idx="1" type="body"/>
          </p:nvPr>
        </p:nvSpPr>
        <p:spPr>
          <a:xfrm>
            <a:off x="311700" y="1017725"/>
            <a:ext cx="8520600" cy="355115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a:solidFill>
                  <a:srgbClr val="37404A"/>
                </a:solidFill>
                <a:latin typeface="Noto Sans"/>
                <a:ea typeface="Noto Sans"/>
                <a:cs typeface="Noto Sans"/>
                <a:sym typeface="Noto Sans"/>
              </a:rPr>
              <a:t>To what extent do the degree programs provide a coherent, comprehensive, and intellectually stimulating educational experience, and what factors contribute to this?  </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What factors contribute to the success or challenges of faculty in shaping and improving degree programs?</a:t>
            </a:r>
            <a:endParaRPr/>
          </a:p>
          <a:p>
            <a:pPr indent="-342900" lvl="0" marL="457200" rtl="0" algn="l">
              <a:lnSpc>
                <a:spcPct val="100000"/>
              </a:lnSpc>
              <a:spcBef>
                <a:spcPts val="300"/>
              </a:spcBef>
              <a:spcAft>
                <a:spcPts val="0"/>
              </a:spcAft>
              <a:buSzPts val="1800"/>
              <a:buFont typeface="Arial"/>
              <a:buChar char="•"/>
            </a:pPr>
            <a:r>
              <a:rPr lang="en-US">
                <a:latin typeface="Noto Sans"/>
                <a:ea typeface="Noto Sans"/>
                <a:cs typeface="Noto Sans"/>
                <a:sym typeface="Noto Sans"/>
              </a:rPr>
              <a:t>How effective are the methods for evaluating student learning outcomes, are the results good enough and equitable among different groups of students, and how are they determined, communicated, and acted upon?</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What are the </a:t>
            </a:r>
            <a:r>
              <a:rPr lang="en-US">
                <a:latin typeface="Noto Sans"/>
                <a:ea typeface="Noto Sans"/>
                <a:cs typeface="Noto Sans"/>
                <a:sym typeface="Noto Sans"/>
              </a:rPr>
              <a:t>retention, persistence, and graduation rates, and are they equitable among different groups of students? </a:t>
            </a:r>
            <a:endParaRPr/>
          </a:p>
          <a:p>
            <a:pPr indent="-342900" lvl="0" marL="457200" rtl="0" algn="l">
              <a:lnSpc>
                <a:spcPct val="100000"/>
              </a:lnSpc>
              <a:spcBef>
                <a:spcPts val="300"/>
              </a:spcBef>
              <a:spcAft>
                <a:spcPts val="0"/>
              </a:spcAft>
              <a:buSzPts val="1800"/>
              <a:buFont typeface="Arial"/>
              <a:buChar char="•"/>
            </a:pPr>
            <a:r>
              <a:rPr lang="en-US">
                <a:latin typeface="Noto Sans"/>
                <a:ea typeface="Noto Sans"/>
                <a:cs typeface="Noto Sans"/>
                <a:sym typeface="Noto Sans"/>
              </a:rPr>
              <a:t>How does the institution assess the impact of its support programs on student success, and are the outcomes satisfactory?</a:t>
            </a:r>
            <a:endParaRPr>
              <a:solidFill>
                <a:srgbClr val="37404A"/>
              </a:solidFill>
              <a:latin typeface="Noto Sans"/>
              <a:ea typeface="Noto Sans"/>
              <a:cs typeface="Noto Sans"/>
              <a:sym typeface="Noto Sans"/>
            </a:endParaRPr>
          </a:p>
          <a:p>
            <a:pPr indent="-342900" lvl="0" marL="457200" rtl="0" algn="l">
              <a:lnSpc>
                <a:spcPct val="100000"/>
              </a:lnSpc>
              <a:spcBef>
                <a:spcPts val="300"/>
              </a:spcBef>
              <a:spcAft>
                <a:spcPts val="0"/>
              </a:spcAft>
              <a:buSzPts val="1800"/>
              <a:buFont typeface="Arial"/>
              <a:buChar char="•"/>
            </a:pPr>
            <a:r>
              <a:rPr lang="en-US">
                <a:latin typeface="Noto Sans"/>
                <a:ea typeface="Noto Sans"/>
                <a:cs typeface="Noto Sans"/>
                <a:sym typeface="Noto Sans"/>
              </a:rPr>
              <a:t>How does the institution define student success following graduation, and how effective are its methods for measuring and evaluating this outcome?</a:t>
            </a:r>
            <a:endParaRPr/>
          </a:p>
          <a:p>
            <a:pPr indent="-342900" lvl="0" marL="457200" rtl="0" algn="l">
              <a:lnSpc>
                <a:spcPct val="100000"/>
              </a:lnSpc>
              <a:spcBef>
                <a:spcPts val="300"/>
              </a:spcBef>
              <a:spcAft>
                <a:spcPts val="0"/>
              </a:spcAft>
              <a:buSzPts val="1800"/>
              <a:buFont typeface="Arial"/>
              <a:buChar char="•"/>
            </a:pPr>
            <a:r>
              <a:rPr lang="en-US">
                <a:latin typeface="Noto Sans"/>
                <a:ea typeface="Noto Sans"/>
                <a:cs typeface="Noto Sans"/>
                <a:sym typeface="Noto Sans"/>
              </a:rPr>
              <a:t>What elements in Standard 2 (the Standard itself, not its CFRs) does the institution consistently use to evaluate its effectiveness as an institution?</a:t>
            </a:r>
            <a:endParaRPr/>
          </a:p>
          <a:p>
            <a:pPr indent="-228600" lvl="0" marL="457200" rtl="0" algn="l">
              <a:lnSpc>
                <a:spcPct val="100000"/>
              </a:lnSpc>
              <a:spcBef>
                <a:spcPts val="300"/>
              </a:spcBef>
              <a:spcAft>
                <a:spcPts val="300"/>
              </a:spcAft>
              <a:buSzPts val="1800"/>
              <a:buFont typeface="Arial"/>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fontScale="90000"/>
          </a:bodyPr>
          <a:lstStyle/>
          <a:p>
            <a:pPr indent="0" lvl="0" marL="0" rtl="0" algn="ctr">
              <a:lnSpc>
                <a:spcPct val="100000"/>
              </a:lnSpc>
              <a:spcBef>
                <a:spcPts val="0"/>
              </a:spcBef>
              <a:spcAft>
                <a:spcPts val="0"/>
              </a:spcAft>
              <a:buSzPct val="111111"/>
              <a:buNone/>
            </a:pPr>
            <a:r>
              <a:rPr lang="en-US"/>
              <a:t>Evolution of WSCUC Standards of Accreditation</a:t>
            </a:r>
            <a:endParaRPr/>
          </a:p>
        </p:txBody>
      </p:sp>
      <p:sp>
        <p:nvSpPr>
          <p:cNvPr id="104" name="Google Shape;104;p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p>
            <a:pPr indent="-171450" lvl="0" marL="171450" rtl="0" algn="l">
              <a:lnSpc>
                <a:spcPct val="100000"/>
              </a:lnSpc>
              <a:spcBef>
                <a:spcPts val="0"/>
              </a:spcBef>
              <a:spcAft>
                <a:spcPts val="0"/>
              </a:spcAft>
              <a:buSzPts val="1800"/>
              <a:buChar char="●"/>
            </a:pPr>
            <a:r>
              <a:rPr lang="en-US" sz="2000"/>
              <a:t>Inputs</a:t>
            </a:r>
            <a:endParaRPr/>
          </a:p>
          <a:p>
            <a:pPr indent="-57150" lvl="0" marL="171450" rtl="0" algn="l">
              <a:lnSpc>
                <a:spcPct val="100000"/>
              </a:lnSpc>
              <a:spcBef>
                <a:spcPts val="0"/>
              </a:spcBef>
              <a:spcAft>
                <a:spcPts val="0"/>
              </a:spcAft>
              <a:buSzPts val="1800"/>
              <a:buNone/>
            </a:pPr>
            <a:r>
              <a:t/>
            </a:r>
            <a:endParaRPr sz="2000"/>
          </a:p>
          <a:p>
            <a:pPr indent="-171450" lvl="0" marL="171450" rtl="0" algn="l">
              <a:lnSpc>
                <a:spcPct val="100000"/>
              </a:lnSpc>
              <a:spcBef>
                <a:spcPts val="0"/>
              </a:spcBef>
              <a:spcAft>
                <a:spcPts val="0"/>
              </a:spcAft>
              <a:buSzPts val="1800"/>
              <a:buChar char="●"/>
            </a:pPr>
            <a:r>
              <a:rPr lang="en-US" sz="2000"/>
              <a:t>Process</a:t>
            </a:r>
            <a:endParaRPr/>
          </a:p>
          <a:p>
            <a:pPr indent="-57150" lvl="0" marL="171450" rtl="0" algn="l">
              <a:lnSpc>
                <a:spcPct val="100000"/>
              </a:lnSpc>
              <a:spcBef>
                <a:spcPts val="0"/>
              </a:spcBef>
              <a:spcAft>
                <a:spcPts val="0"/>
              </a:spcAft>
              <a:buSzPts val="1800"/>
              <a:buNone/>
            </a:pPr>
            <a:r>
              <a:t/>
            </a:r>
            <a:endParaRPr sz="2000"/>
          </a:p>
          <a:p>
            <a:pPr indent="-171450" lvl="0" marL="171450" rtl="0" algn="l">
              <a:lnSpc>
                <a:spcPct val="100000"/>
              </a:lnSpc>
              <a:spcBef>
                <a:spcPts val="0"/>
              </a:spcBef>
              <a:spcAft>
                <a:spcPts val="0"/>
              </a:spcAft>
              <a:buSzPts val="1800"/>
              <a:buChar char="●"/>
            </a:pPr>
            <a:r>
              <a:rPr lang="en-US" sz="2000"/>
              <a:t>Outcomes</a:t>
            </a:r>
            <a:endParaRPr/>
          </a:p>
          <a:p>
            <a:pPr indent="-57150" lvl="0" marL="171450" rtl="0" algn="l">
              <a:lnSpc>
                <a:spcPct val="100000"/>
              </a:lnSpc>
              <a:spcBef>
                <a:spcPts val="0"/>
              </a:spcBef>
              <a:spcAft>
                <a:spcPts val="0"/>
              </a:spcAft>
              <a:buSzPts val="1800"/>
              <a:buNone/>
            </a:pPr>
            <a:r>
              <a:t/>
            </a:r>
            <a:endParaRPr sz="2000"/>
          </a:p>
          <a:p>
            <a:pPr indent="-171450" lvl="0" marL="171450" rtl="0" algn="l">
              <a:lnSpc>
                <a:spcPct val="100000"/>
              </a:lnSpc>
              <a:spcBef>
                <a:spcPts val="0"/>
              </a:spcBef>
              <a:spcAft>
                <a:spcPts val="0"/>
              </a:spcAft>
              <a:buSzPts val="1800"/>
              <a:buChar char="●"/>
            </a:pPr>
            <a:r>
              <a:rPr lang="en-US" sz="2000"/>
              <a:t>Improvements (“Ever better”)</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sp>
        <p:nvSpPr>
          <p:cNvPr id="273" name="Google Shape;273;p30"/>
          <p:cNvSpPr txBox="1"/>
          <p:nvPr>
            <p:ph type="title"/>
          </p:nvPr>
        </p:nvSpPr>
        <p:spPr>
          <a:xfrm>
            <a:off x="47540" y="92811"/>
            <a:ext cx="8730700" cy="5727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2800"/>
              <a:buNone/>
            </a:pPr>
            <a:r>
              <a:rPr lang="en-US" sz="2000"/>
              <a:t>CFR 2.11 Types of Evidence:</a:t>
            </a:r>
            <a:r>
              <a:rPr lang="en-US" sz="2400"/>
              <a:t> </a:t>
            </a:r>
            <a:r>
              <a:rPr lang="en-US" sz="2000"/>
              <a:t>The institution monitors and analyzes the outcomes of its students following graduation and uses the results for improvement</a:t>
            </a:r>
            <a:br>
              <a:rPr lang="en-US"/>
            </a:br>
            <a:endParaRPr/>
          </a:p>
        </p:txBody>
      </p:sp>
      <p:sp>
        <p:nvSpPr>
          <p:cNvPr id="274" name="Google Shape;274;p30"/>
          <p:cNvSpPr txBox="1"/>
          <p:nvPr>
            <p:ph idx="1" type="body"/>
          </p:nvPr>
        </p:nvSpPr>
        <p:spPr>
          <a:xfrm>
            <a:off x="47540" y="670454"/>
            <a:ext cx="8629100" cy="3843918"/>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t/>
            </a:r>
            <a:endParaRPr/>
          </a:p>
          <a:p>
            <a:pPr indent="-342900" lvl="0" marL="457200" rtl="0" algn="l">
              <a:lnSpc>
                <a:spcPct val="100000"/>
              </a:lnSpc>
              <a:spcBef>
                <a:spcPts val="0"/>
              </a:spcBef>
              <a:spcAft>
                <a:spcPts val="0"/>
              </a:spcAft>
              <a:buSzPts val="1800"/>
              <a:buFont typeface="Arial"/>
              <a:buAutoNum type="arabicPeriod"/>
            </a:pPr>
            <a:r>
              <a:rPr b="1" i="0" lang="en-US">
                <a:solidFill>
                  <a:srgbClr val="374151"/>
                </a:solidFill>
                <a:latin typeface="Calibri"/>
                <a:ea typeface="Calibri"/>
                <a:cs typeface="Calibri"/>
                <a:sym typeface="Calibri"/>
              </a:rPr>
              <a:t>Employment and Career Outcomes</a:t>
            </a:r>
            <a:r>
              <a:rPr b="0" i="0" lang="en-US">
                <a:solidFill>
                  <a:srgbClr val="374151"/>
                </a:solidFill>
                <a:latin typeface="Calibri"/>
                <a:ea typeface="Calibri"/>
                <a:cs typeface="Calibri"/>
                <a:sym typeface="Calibri"/>
              </a:rPr>
              <a:t>: job placement rates, types of jobs secured, average salaries, and industries entered</a:t>
            </a:r>
            <a:endParaRPr/>
          </a:p>
          <a:p>
            <a:pPr indent="-342900" lvl="0" marL="457200" rtl="0" algn="l">
              <a:lnSpc>
                <a:spcPct val="100000"/>
              </a:lnSpc>
              <a:spcBef>
                <a:spcPts val="0"/>
              </a:spcBef>
              <a:spcAft>
                <a:spcPts val="0"/>
              </a:spcAft>
              <a:buSzPts val="1800"/>
              <a:buFont typeface="Arial"/>
              <a:buAutoNum type="arabicPeriod"/>
            </a:pPr>
            <a:r>
              <a:rPr b="1" i="0" lang="en-US">
                <a:solidFill>
                  <a:srgbClr val="374151"/>
                </a:solidFill>
                <a:latin typeface="Calibri"/>
                <a:ea typeface="Calibri"/>
                <a:cs typeface="Calibri"/>
                <a:sym typeface="Calibri"/>
              </a:rPr>
              <a:t>Alumni Surveys</a:t>
            </a:r>
            <a:r>
              <a:rPr b="0" i="0" lang="en-US">
                <a:solidFill>
                  <a:srgbClr val="374151"/>
                </a:solidFill>
                <a:latin typeface="Calibri"/>
                <a:ea typeface="Calibri"/>
                <a:cs typeface="Calibri"/>
                <a:sym typeface="Calibri"/>
              </a:rPr>
              <a:t>: surveys of alumni to gather their feedback on how well their education prepared them for their careers, whether they feel satisfied with their education, and if they believe their degree was valuable their personal and professional journey</a:t>
            </a:r>
            <a:endParaRPr/>
          </a:p>
          <a:p>
            <a:pPr indent="-342900" lvl="0" marL="457200" rtl="0" algn="l">
              <a:lnSpc>
                <a:spcPct val="100000"/>
              </a:lnSpc>
              <a:spcBef>
                <a:spcPts val="0"/>
              </a:spcBef>
              <a:spcAft>
                <a:spcPts val="0"/>
              </a:spcAft>
              <a:buSzPts val="1800"/>
              <a:buFont typeface="Arial"/>
              <a:buAutoNum type="arabicPeriod"/>
            </a:pPr>
            <a:r>
              <a:rPr b="1" i="0" lang="en-US">
                <a:solidFill>
                  <a:srgbClr val="374151"/>
                </a:solidFill>
                <a:latin typeface="Calibri"/>
                <a:ea typeface="Calibri"/>
                <a:cs typeface="Calibri"/>
                <a:sym typeface="Calibri"/>
              </a:rPr>
              <a:t>Graduate School Acceptance Rates</a:t>
            </a:r>
            <a:r>
              <a:rPr b="0" i="0" lang="en-US">
                <a:solidFill>
                  <a:srgbClr val="374151"/>
                </a:solidFill>
                <a:latin typeface="Calibri"/>
                <a:ea typeface="Calibri"/>
                <a:cs typeface="Calibri"/>
                <a:sym typeface="Calibri"/>
              </a:rPr>
              <a:t>: Monitoring the percentage of graduates who are accepted into graduate programs </a:t>
            </a:r>
            <a:endParaRPr/>
          </a:p>
          <a:p>
            <a:pPr indent="-342900" lvl="0" marL="457200" rtl="0" algn="l">
              <a:lnSpc>
                <a:spcPct val="100000"/>
              </a:lnSpc>
              <a:spcBef>
                <a:spcPts val="0"/>
              </a:spcBef>
              <a:spcAft>
                <a:spcPts val="0"/>
              </a:spcAft>
              <a:buSzPts val="1800"/>
              <a:buFont typeface="Arial"/>
              <a:buAutoNum type="arabicPeriod"/>
            </a:pPr>
            <a:r>
              <a:rPr b="1" i="0" lang="en-US">
                <a:solidFill>
                  <a:srgbClr val="374151"/>
                </a:solidFill>
                <a:latin typeface="Calibri"/>
                <a:ea typeface="Calibri"/>
                <a:cs typeface="Calibri"/>
                <a:sym typeface="Calibri"/>
              </a:rPr>
              <a:t>Research and Publications</a:t>
            </a:r>
            <a:r>
              <a:rPr b="0" i="0" lang="en-US">
                <a:solidFill>
                  <a:srgbClr val="374151"/>
                </a:solidFill>
                <a:latin typeface="Calibri"/>
                <a:ea typeface="Calibri"/>
                <a:cs typeface="Calibri"/>
                <a:sym typeface="Calibri"/>
              </a:rPr>
              <a:t>: Tracking the number of publications, research projects, and presentations by alumni can provide an indication of the institution's contribution to the academic and research community.</a:t>
            </a:r>
            <a:endParaRPr/>
          </a:p>
          <a:p>
            <a:pPr indent="-342900" lvl="0" marL="457200" rtl="0" algn="l">
              <a:lnSpc>
                <a:spcPct val="100000"/>
              </a:lnSpc>
              <a:spcBef>
                <a:spcPts val="0"/>
              </a:spcBef>
              <a:spcAft>
                <a:spcPts val="0"/>
              </a:spcAft>
              <a:buSzPts val="1800"/>
              <a:buFont typeface="Arial"/>
              <a:buAutoNum type="arabicPeriod"/>
            </a:pPr>
            <a:r>
              <a:rPr b="1" i="0" lang="en-US">
                <a:solidFill>
                  <a:srgbClr val="374151"/>
                </a:solidFill>
                <a:latin typeface="Calibri"/>
                <a:ea typeface="Calibri"/>
                <a:cs typeface="Calibri"/>
                <a:sym typeface="Calibri"/>
              </a:rPr>
              <a:t>Job Placement Partnerships</a:t>
            </a:r>
            <a:r>
              <a:rPr b="0" i="0" lang="en-US">
                <a:solidFill>
                  <a:srgbClr val="374151"/>
                </a:solidFill>
                <a:latin typeface="Calibri"/>
                <a:ea typeface="Calibri"/>
                <a:cs typeface="Calibri"/>
                <a:sym typeface="Calibri"/>
              </a:rPr>
              <a:t>: Collaborating with employers and industry partners to gather feedback on the performance and preparedness of graduates in their respective fields.</a:t>
            </a:r>
            <a:endParaRPr/>
          </a:p>
          <a:p>
            <a:pPr indent="-342900" lvl="0" marL="457200" rtl="0" algn="l">
              <a:lnSpc>
                <a:spcPct val="100000"/>
              </a:lnSpc>
              <a:spcBef>
                <a:spcPts val="0"/>
              </a:spcBef>
              <a:spcAft>
                <a:spcPts val="0"/>
              </a:spcAft>
              <a:buSzPts val="1800"/>
              <a:buFont typeface="Arial"/>
              <a:buAutoNum type="arabicPeriod"/>
            </a:pPr>
            <a:r>
              <a:rPr b="1" i="0" lang="en-US">
                <a:solidFill>
                  <a:srgbClr val="374151"/>
                </a:solidFill>
                <a:latin typeface="Calibri"/>
                <a:ea typeface="Calibri"/>
                <a:cs typeface="Calibri"/>
                <a:sym typeface="Calibri"/>
              </a:rPr>
              <a:t>LinkedIn Profiles and Online Portfolios</a:t>
            </a:r>
            <a:r>
              <a:rPr b="0" i="0" lang="en-US">
                <a:solidFill>
                  <a:srgbClr val="374151"/>
                </a:solidFill>
                <a:latin typeface="Calibri"/>
                <a:ea typeface="Calibri"/>
                <a:cs typeface="Calibri"/>
                <a:sym typeface="Calibri"/>
              </a:rPr>
              <a:t>: LinkedIn profiles and personal websites/portfolios can provide information about progression, skills acquired, and professional achievements.</a:t>
            </a:r>
            <a:endParaRPr/>
          </a:p>
          <a:p>
            <a:pPr indent="-342900" lvl="0" marL="457200" rtl="0" algn="l">
              <a:lnSpc>
                <a:spcPct val="100000"/>
              </a:lnSpc>
              <a:spcBef>
                <a:spcPts val="0"/>
              </a:spcBef>
              <a:spcAft>
                <a:spcPts val="0"/>
              </a:spcAft>
              <a:buSzPts val="1800"/>
              <a:buFont typeface="Arial"/>
              <a:buAutoNum type="arabicPeriod"/>
            </a:pPr>
            <a:r>
              <a:rPr b="1" i="0" lang="en-US">
                <a:latin typeface="Calibri"/>
                <a:ea typeface="Calibri"/>
                <a:cs typeface="Calibri"/>
                <a:sym typeface="Calibri"/>
              </a:rPr>
              <a:t>Networking and Alumni Engagement</a:t>
            </a:r>
            <a:r>
              <a:rPr b="0" i="0" lang="en-US">
                <a:solidFill>
                  <a:srgbClr val="374151"/>
                </a:solidFill>
                <a:latin typeface="Calibri"/>
                <a:ea typeface="Calibri"/>
                <a:cs typeface="Calibri"/>
                <a:sym typeface="Calibri"/>
              </a:rPr>
              <a:t>: Assessing the level of engagement and involvement of alumni in the institution's activities, events, and networking opportunities.</a:t>
            </a:r>
            <a:endParaRPr/>
          </a:p>
          <a:p>
            <a:pPr indent="-342900" lvl="0" marL="457200" rtl="0" algn="l">
              <a:lnSpc>
                <a:spcPct val="100000"/>
              </a:lnSpc>
              <a:spcBef>
                <a:spcPts val="0"/>
              </a:spcBef>
              <a:spcAft>
                <a:spcPts val="0"/>
              </a:spcAft>
              <a:buSzPts val="1800"/>
              <a:buFont typeface="Arial"/>
              <a:buAutoNum type="arabicPeriod"/>
            </a:pPr>
            <a:r>
              <a:rPr b="1" lang="en-US">
                <a:solidFill>
                  <a:srgbClr val="374151"/>
                </a:solidFill>
                <a:latin typeface="Calibri"/>
                <a:ea typeface="Calibri"/>
                <a:cs typeface="Calibri"/>
                <a:sym typeface="Calibri"/>
              </a:rPr>
              <a:t>Post Graduation Income </a:t>
            </a:r>
            <a:r>
              <a:rPr lang="en-US">
                <a:solidFill>
                  <a:srgbClr val="374151"/>
                </a:solidFill>
                <a:latin typeface="Calibri"/>
                <a:ea typeface="Calibri"/>
                <a:cs typeface="Calibri"/>
                <a:sym typeface="Calibri"/>
              </a:rPr>
              <a:t>– </a:t>
            </a:r>
            <a:r>
              <a:rPr lang="en-US" u="sng">
                <a:solidFill>
                  <a:srgbClr val="374151"/>
                </a:solidFill>
                <a:latin typeface="Calibri"/>
                <a:ea typeface="Calibri"/>
                <a:cs typeface="Calibri"/>
                <a:sym typeface="Calibri"/>
                <a:hlinkClick r:id="rId3">
                  <a:extLst>
                    <a:ext uri="{A12FA001-AC4F-418D-AE19-62706E023703}">
                      <ahyp:hlinkClr val="tx"/>
                    </a:ext>
                  </a:extLst>
                </a:hlinkClick>
              </a:rPr>
              <a:t>Key Indicators Dashboard (KID)</a:t>
            </a:r>
            <a:r>
              <a:rPr lang="en-US">
                <a:solidFill>
                  <a:srgbClr val="374151"/>
                </a:solidFill>
                <a:latin typeface="Calibri"/>
                <a:ea typeface="Calibri"/>
                <a:cs typeface="Calibri"/>
                <a:sym typeface="Calibri"/>
              </a:rPr>
              <a:t>, </a:t>
            </a:r>
            <a:r>
              <a:rPr lang="en-US" u="sng">
                <a:solidFill>
                  <a:srgbClr val="374151"/>
                </a:solidFill>
                <a:latin typeface="Calibri"/>
                <a:ea typeface="Calibri"/>
                <a:cs typeface="Calibri"/>
                <a:sym typeface="Calibri"/>
                <a:hlinkClick r:id="rId4">
                  <a:extLst>
                    <a:ext uri="{A12FA001-AC4F-418D-AE19-62706E023703}">
                      <ahyp:hlinkClr val="tx"/>
                    </a:ext>
                  </a:extLst>
                </a:hlinkClick>
              </a:rPr>
              <a:t>College Scorecard</a:t>
            </a:r>
            <a:endParaRPr b="0" i="0">
              <a:solidFill>
                <a:srgbClr val="374151"/>
              </a:solidFill>
              <a:latin typeface="Calibri"/>
              <a:ea typeface="Calibri"/>
              <a:cs typeface="Calibri"/>
              <a:sym typeface="Calibri"/>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31"/>
          <p:cNvSpPr txBox="1"/>
          <p:nvPr>
            <p:ph type="title"/>
          </p:nvPr>
        </p:nvSpPr>
        <p:spPr>
          <a:xfrm>
            <a:off x="122046" y="201185"/>
            <a:ext cx="8710253"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CFR 2.11 Types of Evidence – Key Indicators Dashboard (KID)</a:t>
            </a:r>
            <a:endParaRPr/>
          </a:p>
        </p:txBody>
      </p:sp>
      <p:sp>
        <p:nvSpPr>
          <p:cNvPr id="280" name="Google Shape;280;p3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0"/>
              </a:spcAft>
              <a:buSzPts val="1800"/>
              <a:buNone/>
            </a:pPr>
            <a:r>
              <a:t/>
            </a:r>
            <a:endParaRPr/>
          </a:p>
        </p:txBody>
      </p:sp>
      <p:pic>
        <p:nvPicPr>
          <p:cNvPr id="281" name="Google Shape;281;p31"/>
          <p:cNvPicPr preferRelativeResize="0"/>
          <p:nvPr/>
        </p:nvPicPr>
        <p:blipFill rotWithShape="1">
          <a:blip r:embed="rId3">
            <a:alphaModFix/>
          </a:blip>
          <a:srcRect b="0" l="0" r="0" t="0"/>
          <a:stretch/>
        </p:blipFill>
        <p:spPr>
          <a:xfrm>
            <a:off x="-1" y="831875"/>
            <a:ext cx="9096587" cy="3770722"/>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3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b="1" lang="en-US" sz="3600"/>
              <a:t>Standard 3</a:t>
            </a:r>
            <a:endParaRPr/>
          </a:p>
        </p:txBody>
      </p:sp>
      <p:sp>
        <p:nvSpPr>
          <p:cNvPr id="287" name="Google Shape;287;p32"/>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1600"/>
              <a:buFont typeface="Poppins SemiBold"/>
              <a:buNone/>
            </a:pPr>
            <a:r>
              <a:rPr lang="en-US" sz="1600"/>
              <a:t>Assuring Resources and Organizational Structures</a:t>
            </a:r>
            <a:endParaRPr/>
          </a:p>
        </p:txBody>
      </p:sp>
      <p:sp>
        <p:nvSpPr>
          <p:cNvPr id="288" name="Google Shape;288;p32"/>
          <p:cNvSpPr txBox="1"/>
          <p:nvPr>
            <p:ph idx="2" type="body"/>
          </p:nvPr>
        </p:nvSpPr>
        <p:spPr>
          <a:xfrm>
            <a:off x="4572000" y="379307"/>
            <a:ext cx="4368800" cy="4287520"/>
          </a:xfrm>
          <a:prstGeom prst="rect">
            <a:avLst/>
          </a:prstGeom>
          <a:noFill/>
          <a:ln>
            <a:noFill/>
          </a:ln>
        </p:spPr>
        <p:txBody>
          <a:bodyPr anchorCtr="0" anchor="t" bIns="91425" lIns="91425" spcFirstLastPara="1" rIns="91425" wrap="square" tIns="91425">
            <a:noAutofit/>
          </a:bodyPr>
          <a:lstStyle/>
          <a:p>
            <a:pPr indent="-182880" lvl="0" marL="182880" rtl="0" algn="l">
              <a:lnSpc>
                <a:spcPct val="100000"/>
              </a:lnSpc>
              <a:spcBef>
                <a:spcPts val="600"/>
              </a:spcBef>
              <a:spcAft>
                <a:spcPts val="0"/>
              </a:spcAft>
              <a:buSzPts val="1800"/>
              <a:buFont typeface="Arial"/>
              <a:buChar char="•"/>
            </a:pPr>
            <a:r>
              <a:rPr lang="en-US">
                <a:solidFill>
                  <a:schemeClr val="dk1"/>
                </a:solidFill>
              </a:rPr>
              <a:t>Document the ability to provide sufficient human, physical, financial, and technological resources, as applicable to the institution’s mission</a:t>
            </a:r>
            <a:endParaRPr/>
          </a:p>
          <a:p>
            <a:pPr indent="-182880" lvl="0" marL="182880" rtl="0" algn="l">
              <a:lnSpc>
                <a:spcPct val="100000"/>
              </a:lnSpc>
              <a:spcBef>
                <a:spcPts val="1800"/>
              </a:spcBef>
              <a:spcAft>
                <a:spcPts val="0"/>
              </a:spcAft>
              <a:buSzPts val="1800"/>
              <a:buFont typeface="Arial"/>
              <a:buChar char="•"/>
            </a:pPr>
            <a:r>
              <a:rPr lang="en-US">
                <a:solidFill>
                  <a:schemeClr val="dk1"/>
                </a:solidFill>
              </a:rPr>
              <a:t>Demonstrate effective decision-making processes to assure that degree programs are appropriately resourced in a timely manner</a:t>
            </a:r>
            <a:endParaRPr/>
          </a:p>
          <a:p>
            <a:pPr indent="-182880" lvl="0" marL="182880" rtl="0" algn="l">
              <a:lnSpc>
                <a:spcPct val="100000"/>
              </a:lnSpc>
              <a:spcBef>
                <a:spcPts val="1800"/>
              </a:spcBef>
              <a:spcAft>
                <a:spcPts val="0"/>
              </a:spcAft>
              <a:buSzPts val="1800"/>
              <a:buFont typeface="Arial"/>
              <a:buChar char="•"/>
            </a:pPr>
            <a:r>
              <a:rPr lang="en-US">
                <a:solidFill>
                  <a:schemeClr val="dk1"/>
                </a:solidFill>
              </a:rPr>
              <a:t>Describe clear management and implementation of organizational decisions about the allocation of resources in alignment with the institution’s mission</a:t>
            </a:r>
            <a:endParaRPr/>
          </a:p>
          <a:p>
            <a:pPr indent="-68579" lvl="0" marL="182880" rtl="0" algn="l">
              <a:lnSpc>
                <a:spcPct val="100000"/>
              </a:lnSpc>
              <a:spcBef>
                <a:spcPts val="1800"/>
              </a:spcBef>
              <a:spcAft>
                <a:spcPts val="0"/>
              </a:spcAft>
              <a:buSzPts val="1800"/>
              <a:buFont typeface="Arial"/>
              <a:buNone/>
            </a:pPr>
            <a:r>
              <a:t/>
            </a:r>
            <a:endParaRPr>
              <a:solidFill>
                <a:schemeClr val="dk1"/>
              </a:solidFill>
            </a:endParaRPr>
          </a:p>
          <a:p>
            <a:pPr indent="-228600" lvl="0" marL="457200" rtl="0" algn="l">
              <a:lnSpc>
                <a:spcPct val="100000"/>
              </a:lnSpc>
              <a:spcBef>
                <a:spcPts val="1800"/>
              </a:spcBef>
              <a:spcAft>
                <a:spcPts val="0"/>
              </a:spcAft>
              <a:buSzPts val="1800"/>
              <a:buFont typeface="Arial"/>
              <a:buNone/>
            </a:pPr>
            <a:r>
              <a:t/>
            </a:r>
            <a:endParaRPr>
              <a:solidFill>
                <a:schemeClr val="dk1"/>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2" name="Shape 292"/>
        <p:cNvGrpSpPr/>
        <p:nvPr/>
      </p:nvGrpSpPr>
      <p:grpSpPr>
        <a:xfrm>
          <a:off x="0" y="0"/>
          <a:ext cx="0" cy="0"/>
          <a:chOff x="0" y="0"/>
          <a:chExt cx="0" cy="0"/>
        </a:xfrm>
      </p:grpSpPr>
      <p:sp>
        <p:nvSpPr>
          <p:cNvPr id="293" name="Google Shape;293;p33"/>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Standard 3 – Guiding Questions to Consider</a:t>
            </a:r>
            <a:endParaRPr/>
          </a:p>
        </p:txBody>
      </p:sp>
      <p:sp>
        <p:nvSpPr>
          <p:cNvPr id="294" name="Google Shape;294;p33"/>
          <p:cNvSpPr txBox="1"/>
          <p:nvPr>
            <p:ph idx="1" type="body"/>
          </p:nvPr>
        </p:nvSpPr>
        <p:spPr>
          <a:xfrm>
            <a:off x="230420" y="101772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a:solidFill>
                  <a:srgbClr val="374151"/>
                </a:solidFill>
                <a:latin typeface="Noto Sans"/>
                <a:ea typeface="Noto Sans"/>
                <a:cs typeface="Noto Sans"/>
                <a:sym typeface="Noto Sans"/>
              </a:rPr>
              <a:t>How well does the institution evaluate whether the number and qualifications of current personnel are sufficient to meet its goals? </a:t>
            </a:r>
            <a:endParaRPr/>
          </a:p>
          <a:p>
            <a:pPr indent="-342900" lvl="0" marL="457200" rtl="0" algn="l">
              <a:lnSpc>
                <a:spcPct val="100000"/>
              </a:lnSpc>
              <a:spcBef>
                <a:spcPts val="300"/>
              </a:spcBef>
              <a:spcAft>
                <a:spcPts val="0"/>
              </a:spcAft>
              <a:buSzPts val="1800"/>
              <a:buFont typeface="Arial"/>
              <a:buChar char="•"/>
            </a:pPr>
            <a:r>
              <a:rPr lang="en-US">
                <a:solidFill>
                  <a:srgbClr val="374151"/>
                </a:solidFill>
                <a:latin typeface="Noto Sans"/>
                <a:ea typeface="Noto Sans"/>
                <a:cs typeface="Noto Sans"/>
                <a:sym typeface="Noto Sans"/>
              </a:rPr>
              <a:t>What role does the evaluation of institutional climate play in the effectiveness of the institution?</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What are the institution’s budget and related resource allocation processes, how do they support the institution’s objectives, and how are they communicated with the institutional community? </a:t>
            </a:r>
            <a:endParaRPr/>
          </a:p>
          <a:p>
            <a:pPr indent="-342900" lvl="0" marL="457200" rtl="0" algn="l">
              <a:lnSpc>
                <a:spcPct val="100000"/>
              </a:lnSpc>
              <a:spcBef>
                <a:spcPts val="300"/>
              </a:spcBef>
              <a:spcAft>
                <a:spcPts val="0"/>
              </a:spcAft>
              <a:buSzPts val="1800"/>
              <a:buFont typeface="Arial"/>
              <a:buChar char="•"/>
            </a:pPr>
            <a:r>
              <a:rPr lang="en-US">
                <a:latin typeface="Noto Sans"/>
                <a:ea typeface="Noto Sans"/>
                <a:cs typeface="Noto Sans"/>
                <a:sym typeface="Noto Sans"/>
              </a:rPr>
              <a:t>How does the institution determine if it is financially sustainable?</a:t>
            </a:r>
            <a:endParaRPr/>
          </a:p>
          <a:p>
            <a:pPr indent="-342900" lvl="0" marL="457200" rtl="0" algn="l">
              <a:lnSpc>
                <a:spcPct val="100000"/>
              </a:lnSpc>
              <a:spcBef>
                <a:spcPts val="300"/>
              </a:spcBef>
              <a:spcAft>
                <a:spcPts val="0"/>
              </a:spcAft>
              <a:buSzPts val="1800"/>
              <a:buFont typeface="Arial"/>
              <a:buChar char="•"/>
            </a:pPr>
            <a:r>
              <a:rPr lang="en-US">
                <a:solidFill>
                  <a:srgbClr val="374151"/>
                </a:solidFill>
                <a:latin typeface="Noto Sans"/>
                <a:ea typeface="Noto Sans"/>
                <a:cs typeface="Noto Sans"/>
                <a:sym typeface="Noto Sans"/>
              </a:rPr>
              <a:t>By what methods does the institution determine its needs for information technology resources and the health of its physical facilities?</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How are governing board members chosen, and how does the board evaluate its own performance? What processes or policies are in place to ensure sufficient board independence?</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What elements in Standard 3 (the Standard itself, not its CFRs) does the institution consistently use to evaluate its effectiveness as an institution?</a:t>
            </a:r>
            <a:endParaRPr/>
          </a:p>
          <a:p>
            <a:pPr indent="-228600" lvl="0" marL="457200" rtl="0" algn="l">
              <a:lnSpc>
                <a:spcPct val="100000"/>
              </a:lnSpc>
              <a:spcBef>
                <a:spcPts val="300"/>
              </a:spcBef>
              <a:spcAft>
                <a:spcPts val="300"/>
              </a:spcAft>
              <a:buSzPts val="1800"/>
              <a:buFont typeface="Arial"/>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8" name="Shape 298"/>
        <p:cNvGrpSpPr/>
        <p:nvPr/>
      </p:nvGrpSpPr>
      <p:grpSpPr>
        <a:xfrm>
          <a:off x="0" y="0"/>
          <a:ext cx="0" cy="0"/>
          <a:chOff x="0" y="0"/>
          <a:chExt cx="0" cy="0"/>
        </a:xfrm>
      </p:grpSpPr>
      <p:sp>
        <p:nvSpPr>
          <p:cNvPr id="299" name="Google Shape;299;p34"/>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b="1" lang="en-US" sz="3600"/>
              <a:t>Standard 4</a:t>
            </a:r>
            <a:endParaRPr/>
          </a:p>
        </p:txBody>
      </p:sp>
      <p:sp>
        <p:nvSpPr>
          <p:cNvPr id="300" name="Google Shape;300;p34"/>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Clr>
                <a:srgbClr val="FFFFFF"/>
              </a:buClr>
              <a:buSzPts val="1600"/>
              <a:buFont typeface="Poppins SemiBold"/>
              <a:buNone/>
            </a:pPr>
            <a:r>
              <a:rPr lang="en-US" sz="1600"/>
              <a:t>Creating an Institution Committed to Quality Assurance and Improvement</a:t>
            </a:r>
            <a:endParaRPr/>
          </a:p>
        </p:txBody>
      </p:sp>
      <p:sp>
        <p:nvSpPr>
          <p:cNvPr id="301" name="Google Shape;301;p34"/>
          <p:cNvSpPr txBox="1"/>
          <p:nvPr>
            <p:ph idx="2" type="body"/>
          </p:nvPr>
        </p:nvSpPr>
        <p:spPr>
          <a:xfrm>
            <a:off x="4572000" y="379307"/>
            <a:ext cx="4368800" cy="4287520"/>
          </a:xfrm>
          <a:prstGeom prst="rect">
            <a:avLst/>
          </a:prstGeom>
          <a:noFill/>
          <a:ln>
            <a:noFill/>
          </a:ln>
        </p:spPr>
        <p:txBody>
          <a:bodyPr anchorCtr="0" anchor="t" bIns="91425" lIns="91425" spcFirstLastPara="1" rIns="91425" wrap="square" tIns="91425">
            <a:noAutofit/>
          </a:bodyPr>
          <a:lstStyle/>
          <a:p>
            <a:pPr indent="-182880" lvl="0" marL="182880" rtl="0" algn="l">
              <a:lnSpc>
                <a:spcPct val="100000"/>
              </a:lnSpc>
              <a:spcBef>
                <a:spcPts val="600"/>
              </a:spcBef>
              <a:spcAft>
                <a:spcPts val="0"/>
              </a:spcAft>
              <a:buSzPts val="1800"/>
              <a:buFont typeface="Arial"/>
              <a:buChar char="•"/>
            </a:pPr>
            <a:r>
              <a:rPr lang="en-US">
                <a:solidFill>
                  <a:schemeClr val="dk1"/>
                </a:solidFill>
              </a:rPr>
              <a:t>Document processes that use evidence to analyze the effectiveness of operations to achieve established objectives and essential functions</a:t>
            </a:r>
            <a:endParaRPr/>
          </a:p>
          <a:p>
            <a:pPr indent="-182880" lvl="0" marL="182880" rtl="0" algn="l">
              <a:lnSpc>
                <a:spcPct val="100000"/>
              </a:lnSpc>
              <a:spcBef>
                <a:spcPts val="1800"/>
              </a:spcBef>
              <a:spcAft>
                <a:spcPts val="0"/>
              </a:spcAft>
              <a:buSzPts val="1800"/>
              <a:buFont typeface="Arial"/>
              <a:buChar char="•"/>
            </a:pPr>
            <a:r>
              <a:rPr lang="en-US">
                <a:solidFill>
                  <a:schemeClr val="dk1"/>
                </a:solidFill>
              </a:rPr>
              <a:t>Show use of institutional research to collect and analyze data to make decisions and promote ongoing improvement of the institution</a:t>
            </a:r>
            <a:endParaRPr/>
          </a:p>
          <a:p>
            <a:pPr indent="-182880" lvl="0" marL="182880" rtl="0" algn="l">
              <a:lnSpc>
                <a:spcPct val="100000"/>
              </a:lnSpc>
              <a:spcBef>
                <a:spcPts val="1800"/>
              </a:spcBef>
              <a:spcAft>
                <a:spcPts val="0"/>
              </a:spcAft>
              <a:buSzPts val="1800"/>
              <a:buFont typeface="Arial"/>
              <a:buChar char="•"/>
            </a:pPr>
            <a:r>
              <a:rPr lang="en-US">
                <a:solidFill>
                  <a:schemeClr val="dk1"/>
                </a:solidFill>
              </a:rPr>
              <a:t>Demonstrate analysis and planning to ensure adaptation to future challenges</a:t>
            </a:r>
            <a:endParaRPr/>
          </a:p>
          <a:p>
            <a:pPr indent="-68579" lvl="0" marL="182880" rtl="0" algn="l">
              <a:lnSpc>
                <a:spcPct val="100000"/>
              </a:lnSpc>
              <a:spcBef>
                <a:spcPts val="1800"/>
              </a:spcBef>
              <a:spcAft>
                <a:spcPts val="0"/>
              </a:spcAft>
              <a:buSzPts val="1800"/>
              <a:buFont typeface="Arial"/>
              <a:buNone/>
            </a:pPr>
            <a:r>
              <a:t/>
            </a:r>
            <a:endParaRPr>
              <a:solidFill>
                <a:schemeClr val="dk1"/>
              </a:solidFill>
            </a:endParaRPr>
          </a:p>
          <a:p>
            <a:pPr indent="-228600" lvl="0" marL="457200" rtl="0" algn="l">
              <a:lnSpc>
                <a:spcPct val="100000"/>
              </a:lnSpc>
              <a:spcBef>
                <a:spcPts val="1800"/>
              </a:spcBef>
              <a:spcAft>
                <a:spcPts val="0"/>
              </a:spcAft>
              <a:buSzPts val="1800"/>
              <a:buFont typeface="Arial"/>
              <a:buNone/>
            </a:pPr>
            <a:r>
              <a:t/>
            </a:r>
            <a:endParaRPr>
              <a:solidFill>
                <a:schemeClr val="dk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5" name="Shape 305"/>
        <p:cNvGrpSpPr/>
        <p:nvPr/>
      </p:nvGrpSpPr>
      <p:grpSpPr>
        <a:xfrm>
          <a:off x="0" y="0"/>
          <a:ext cx="0" cy="0"/>
          <a:chOff x="0" y="0"/>
          <a:chExt cx="0" cy="0"/>
        </a:xfrm>
      </p:grpSpPr>
      <p:sp>
        <p:nvSpPr>
          <p:cNvPr id="306" name="Google Shape;306;p35"/>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Standard 4 – Guiding Questions to Consider</a:t>
            </a:r>
            <a:endParaRPr/>
          </a:p>
        </p:txBody>
      </p:sp>
      <p:sp>
        <p:nvSpPr>
          <p:cNvPr id="307" name="Google Shape;307;p35"/>
          <p:cNvSpPr txBox="1"/>
          <p:nvPr>
            <p:ph idx="1" type="body"/>
          </p:nvPr>
        </p:nvSpPr>
        <p:spPr>
          <a:xfrm>
            <a:off x="311700" y="1084742"/>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a:solidFill>
                  <a:srgbClr val="37404A"/>
                </a:solidFill>
                <a:latin typeface="Noto Sans"/>
                <a:ea typeface="Noto Sans"/>
                <a:cs typeface="Noto Sans"/>
                <a:sym typeface="Noto Sans"/>
              </a:rPr>
              <a:t>What quality assurance processes does the institution have? What does it do with the results of those quality assurance processes?</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How does the institution evaluate whether it is achieving its mission-driven educational and student success objectives, and how does the evidence enter the decision-making streams of the institution?</a:t>
            </a:r>
            <a:endParaRPr/>
          </a:p>
          <a:p>
            <a:pPr indent="-342900" lvl="0" marL="457200" rtl="0" algn="l">
              <a:lnSpc>
                <a:spcPct val="100000"/>
              </a:lnSpc>
              <a:spcBef>
                <a:spcPts val="300"/>
              </a:spcBef>
              <a:spcAft>
                <a:spcPts val="0"/>
              </a:spcAft>
              <a:buSzPts val="1800"/>
              <a:buFont typeface="Arial"/>
              <a:buChar char="•"/>
            </a:pPr>
            <a:r>
              <a:rPr lang="en-US">
                <a:latin typeface="Noto Sans"/>
                <a:ea typeface="Noto Sans"/>
                <a:cs typeface="Noto Sans"/>
                <a:sym typeface="Noto Sans"/>
              </a:rPr>
              <a:t>How does the institution evaluate and assure attainment of its commitment to diversity, equity, and inclusion?</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How does the institution understand and review its organizational climate, and what uses does it make of this review?</a:t>
            </a:r>
            <a:endParaRPr/>
          </a:p>
          <a:p>
            <a:pPr indent="-342900" lvl="0" marL="457200" rtl="0" algn="l">
              <a:lnSpc>
                <a:spcPct val="100000"/>
              </a:lnSpc>
              <a:spcBef>
                <a:spcPts val="300"/>
              </a:spcBef>
              <a:spcAft>
                <a:spcPts val="0"/>
              </a:spcAft>
              <a:buSzPts val="1800"/>
              <a:buFont typeface="Arial"/>
              <a:buChar char="•"/>
            </a:pPr>
            <a:r>
              <a:rPr lang="en-US">
                <a:latin typeface="Noto Sans"/>
                <a:ea typeface="Noto Sans"/>
                <a:cs typeface="Noto Sans"/>
                <a:sym typeface="Noto Sans"/>
              </a:rPr>
              <a:t>To what degree are faculty engaged in the evaluation of teaching and learning, and how are the results of that evaluation used within the institution?</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Which members of the institutional community participate in developing strategic priorities, what are their roles, and what evidence do they consider?</a:t>
            </a:r>
            <a:endParaRPr/>
          </a:p>
          <a:p>
            <a:pPr indent="-342900" lvl="0" marL="457200" rtl="0" algn="l">
              <a:lnSpc>
                <a:spcPct val="100000"/>
              </a:lnSpc>
              <a:spcBef>
                <a:spcPts val="300"/>
              </a:spcBef>
              <a:spcAft>
                <a:spcPts val="0"/>
              </a:spcAft>
              <a:buSzPts val="1800"/>
              <a:buFont typeface="Arial"/>
              <a:buChar char="•"/>
            </a:pPr>
            <a:r>
              <a:rPr lang="en-US">
                <a:solidFill>
                  <a:srgbClr val="37404A"/>
                </a:solidFill>
                <a:latin typeface="Noto Sans"/>
                <a:ea typeface="Noto Sans"/>
                <a:cs typeface="Noto Sans"/>
                <a:sym typeface="Noto Sans"/>
              </a:rPr>
              <a:t>What elements in Standard 4 (the Standard itself, not its CFRs) does the institution consistently use to evaluate its effectiveness as an institution?</a:t>
            </a:r>
            <a:endParaRPr/>
          </a:p>
          <a:p>
            <a:pPr indent="-228600" lvl="0" marL="457200" rtl="0" algn="l">
              <a:lnSpc>
                <a:spcPct val="100000"/>
              </a:lnSpc>
              <a:spcBef>
                <a:spcPts val="300"/>
              </a:spcBef>
              <a:spcAft>
                <a:spcPts val="0"/>
              </a:spcAft>
              <a:buSzPts val="1800"/>
              <a:buFont typeface="Arial"/>
              <a:buNone/>
            </a:pPr>
            <a:r>
              <a:t/>
            </a:r>
            <a:endParaRPr>
              <a:solidFill>
                <a:srgbClr val="37404A"/>
              </a:solidFill>
              <a:latin typeface="Noto Sans"/>
              <a:ea typeface="Noto Sans"/>
              <a:cs typeface="Noto Sans"/>
              <a:sym typeface="Noto Sans"/>
            </a:endParaRPr>
          </a:p>
          <a:p>
            <a:pPr indent="-228600" lvl="0" marL="457200" rtl="0" algn="l">
              <a:lnSpc>
                <a:spcPct val="100000"/>
              </a:lnSpc>
              <a:spcBef>
                <a:spcPts val="300"/>
              </a:spcBef>
              <a:spcAft>
                <a:spcPts val="300"/>
              </a:spcAft>
              <a:buSzPts val="1800"/>
              <a:buNone/>
            </a:pPr>
            <a:r>
              <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3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Section C: Reflections – Synthesis of Insights as a Result of the Reaffirmation Process</a:t>
            </a:r>
            <a:endParaRPr/>
          </a:p>
        </p:txBody>
      </p:sp>
      <p:sp>
        <p:nvSpPr>
          <p:cNvPr id="313" name="Google Shape;313;p36"/>
          <p:cNvSpPr txBox="1"/>
          <p:nvPr>
            <p:ph idx="1" type="body"/>
          </p:nvPr>
        </p:nvSpPr>
        <p:spPr>
          <a:xfrm>
            <a:off x="311700" y="1592742"/>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1600"/>
              <a:t>Be focused, succinct, and </a:t>
            </a:r>
            <a:r>
              <a:rPr b="1" lang="en-US" sz="1600"/>
              <a:t>analytical</a:t>
            </a:r>
            <a:endParaRPr/>
          </a:p>
          <a:p>
            <a:pPr indent="-342900" lvl="0" marL="457200" rtl="0" algn="l">
              <a:lnSpc>
                <a:spcPct val="100000"/>
              </a:lnSpc>
              <a:spcBef>
                <a:spcPts val="1800"/>
              </a:spcBef>
              <a:spcAft>
                <a:spcPts val="0"/>
              </a:spcAft>
              <a:buSzPts val="1800"/>
              <a:buFont typeface="Arial"/>
              <a:buChar char="•"/>
            </a:pPr>
            <a:r>
              <a:rPr lang="en-US" sz="1600"/>
              <a:t>Present conclusions drawn from the work of the self-study (</a:t>
            </a:r>
            <a:r>
              <a:rPr b="1" lang="en-US" sz="1600"/>
              <a:t>do not repeat </a:t>
            </a:r>
            <a:r>
              <a:rPr lang="en-US" sz="1600"/>
              <a:t>what is in earlier essays). For example: What is the current state of the institution in relation to the Standards?</a:t>
            </a:r>
            <a:endParaRPr/>
          </a:p>
          <a:p>
            <a:pPr indent="-342900" lvl="0" marL="457200" rtl="0" algn="l">
              <a:lnSpc>
                <a:spcPct val="100000"/>
              </a:lnSpc>
              <a:spcBef>
                <a:spcPts val="1800"/>
              </a:spcBef>
              <a:spcAft>
                <a:spcPts val="0"/>
              </a:spcAft>
              <a:buSzPts val="1800"/>
              <a:buFont typeface="Arial"/>
              <a:buChar char="•"/>
            </a:pPr>
            <a:r>
              <a:rPr lang="en-US" sz="1600"/>
              <a:t>How will the conclusions reached inform and enhance institutional practice and outcomes and catalyze future development? </a:t>
            </a:r>
            <a:endParaRPr/>
          </a:p>
          <a:p>
            <a:pPr indent="-228600" lvl="0" marL="457200" rtl="0" algn="l">
              <a:lnSpc>
                <a:spcPct val="100000"/>
              </a:lnSpc>
              <a:spcBef>
                <a:spcPts val="1800"/>
              </a:spcBef>
              <a:spcAft>
                <a:spcPts val="1800"/>
              </a:spcAft>
              <a:buSzPts val="1800"/>
              <a:buFont typeface="Arial"/>
              <a:buNone/>
            </a:pPr>
            <a:r>
              <a:t/>
            </a:r>
            <a:endParaRPr sz="1600"/>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37"/>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Institutional Report: Appendices</a:t>
            </a:r>
            <a:endParaRPr sz="2800"/>
          </a:p>
        </p:txBody>
      </p:sp>
      <p:sp>
        <p:nvSpPr>
          <p:cNvPr id="319" name="Google Shape;319;p37"/>
          <p:cNvSpPr txBox="1"/>
          <p:nvPr>
            <p:ph idx="1" type="body"/>
          </p:nvPr>
        </p:nvSpPr>
        <p:spPr>
          <a:xfrm>
            <a:off x="83215" y="1129654"/>
            <a:ext cx="8364572" cy="3118526"/>
          </a:xfrm>
          <a:prstGeom prst="rect">
            <a:avLst/>
          </a:prstGeom>
          <a:noFill/>
          <a:ln>
            <a:noFill/>
          </a:ln>
        </p:spPr>
        <p:txBody>
          <a:bodyPr anchorCtr="0" anchor="t" bIns="91425" lIns="91425" spcFirstLastPara="1" rIns="91425" wrap="square" tIns="91425">
            <a:noAutofit/>
          </a:bodyPr>
          <a:lstStyle/>
          <a:p>
            <a:pPr indent="-317500" lvl="1" marL="914400" rtl="0" algn="l">
              <a:lnSpc>
                <a:spcPct val="100000"/>
              </a:lnSpc>
              <a:spcBef>
                <a:spcPts val="1600"/>
              </a:spcBef>
              <a:spcAft>
                <a:spcPts val="0"/>
              </a:spcAft>
              <a:buSzPts val="1400"/>
              <a:buFont typeface="Arial"/>
              <a:buChar char="•"/>
            </a:pPr>
            <a:r>
              <a:rPr lang="en-US" sz="1800">
                <a:solidFill>
                  <a:srgbClr val="37404A"/>
                </a:solidFill>
                <a:latin typeface="Noto Sans"/>
                <a:ea typeface="Noto Sans"/>
                <a:cs typeface="Noto Sans"/>
                <a:sym typeface="Noto Sans"/>
              </a:rPr>
              <a:t>Compliance with 2023 WSCUC Standards Worksheet</a:t>
            </a:r>
            <a:endParaRPr/>
          </a:p>
          <a:p>
            <a:pPr indent="-317500" lvl="1" marL="914400" rtl="0" algn="l">
              <a:lnSpc>
                <a:spcPct val="100000"/>
              </a:lnSpc>
              <a:spcBef>
                <a:spcPts val="1600"/>
              </a:spcBef>
              <a:spcAft>
                <a:spcPts val="0"/>
              </a:spcAft>
              <a:buSzPts val="1400"/>
              <a:buFont typeface="Arial"/>
              <a:buChar char="•"/>
            </a:pPr>
            <a:r>
              <a:rPr lang="en-US" sz="1800">
                <a:solidFill>
                  <a:srgbClr val="37404A"/>
                </a:solidFill>
                <a:latin typeface="Noto Sans"/>
                <a:ea typeface="Noto Sans"/>
                <a:cs typeface="Noto Sans"/>
                <a:sym typeface="Noto Sans"/>
              </a:rPr>
              <a:t>Federal Requirements Forms </a:t>
            </a:r>
            <a:endParaRPr/>
          </a:p>
          <a:p>
            <a:pPr indent="-317500" lvl="1" marL="914400" rtl="0" algn="l">
              <a:lnSpc>
                <a:spcPct val="100000"/>
              </a:lnSpc>
              <a:spcBef>
                <a:spcPts val="1600"/>
              </a:spcBef>
              <a:spcAft>
                <a:spcPts val="0"/>
              </a:spcAft>
              <a:buSzPts val="1400"/>
              <a:buFont typeface="Arial"/>
              <a:buChar char="•"/>
            </a:pPr>
            <a:r>
              <a:rPr lang="en-US" sz="1800">
                <a:solidFill>
                  <a:srgbClr val="37404A"/>
                </a:solidFill>
                <a:latin typeface="Noto Sans"/>
                <a:ea typeface="Noto Sans"/>
                <a:cs typeface="Noto Sans"/>
                <a:sym typeface="Noto Sans"/>
              </a:rPr>
              <a:t>Institution-selected exhibits in support of the analytical essays</a:t>
            </a:r>
            <a:endParaRPr/>
          </a:p>
          <a:p>
            <a:pPr indent="-317500" lvl="2" marL="1371600" rtl="0" algn="l">
              <a:lnSpc>
                <a:spcPct val="100000"/>
              </a:lnSpc>
              <a:spcBef>
                <a:spcPts val="1600"/>
              </a:spcBef>
              <a:spcAft>
                <a:spcPts val="0"/>
              </a:spcAft>
              <a:buSzPts val="1400"/>
              <a:buFont typeface="Arial"/>
              <a:buChar char="•"/>
            </a:pPr>
            <a:r>
              <a:rPr lang="en-US" sz="1800">
                <a:solidFill>
                  <a:srgbClr val="37404A"/>
                </a:solidFill>
                <a:highlight>
                  <a:srgbClr val="FFFF00"/>
                </a:highlight>
                <a:latin typeface="Noto Sans"/>
                <a:ea typeface="Noto Sans"/>
                <a:cs typeface="Noto Sans"/>
                <a:sym typeface="Noto Sans"/>
              </a:rPr>
              <a:t>More is not better!</a:t>
            </a:r>
            <a:endParaRPr/>
          </a:p>
          <a:p>
            <a:pPr indent="-317500" lvl="2" marL="1371600" rtl="0" algn="l">
              <a:lnSpc>
                <a:spcPct val="100000"/>
              </a:lnSpc>
              <a:spcBef>
                <a:spcPts val="1600"/>
              </a:spcBef>
              <a:spcAft>
                <a:spcPts val="0"/>
              </a:spcAft>
              <a:buSzPts val="1400"/>
              <a:buFont typeface="Arial"/>
              <a:buChar char="•"/>
            </a:pPr>
            <a:r>
              <a:rPr lang="en-US" sz="1800">
                <a:solidFill>
                  <a:srgbClr val="37404A"/>
                </a:solidFill>
                <a:latin typeface="Noto Sans"/>
                <a:ea typeface="Noto Sans"/>
                <a:cs typeface="Noto Sans"/>
                <a:sym typeface="Noto Sans"/>
              </a:rPr>
              <a:t>Name attachments so they reference text (Not: “Appendix 1”)</a:t>
            </a:r>
            <a:endParaRPr/>
          </a:p>
          <a:p>
            <a:pPr indent="-317500" lvl="2" marL="1371600" rtl="0" algn="l">
              <a:lnSpc>
                <a:spcPct val="100000"/>
              </a:lnSpc>
              <a:spcBef>
                <a:spcPts val="1600"/>
              </a:spcBef>
              <a:spcAft>
                <a:spcPts val="0"/>
              </a:spcAft>
              <a:buSzPts val="1400"/>
              <a:buFont typeface="Arial"/>
              <a:buChar char="•"/>
            </a:pPr>
            <a:r>
              <a:rPr lang="en-US" sz="1800">
                <a:solidFill>
                  <a:srgbClr val="37404A"/>
                </a:solidFill>
                <a:latin typeface="Noto Sans"/>
                <a:ea typeface="Noto Sans"/>
                <a:cs typeface="Noto Sans"/>
                <a:sym typeface="Noto Sans"/>
              </a:rPr>
              <a:t>Make it easy for reviewers to find supporting evidence</a:t>
            </a:r>
            <a:endParaRPr/>
          </a:p>
          <a:p>
            <a:pPr indent="-171450" lvl="0" marL="285750" rtl="0" algn="l">
              <a:lnSpc>
                <a:spcPct val="100000"/>
              </a:lnSpc>
              <a:spcBef>
                <a:spcPts val="0"/>
              </a:spcBef>
              <a:spcAft>
                <a:spcPts val="0"/>
              </a:spcAft>
              <a:buSzPts val="1800"/>
              <a:buFont typeface="Arial"/>
              <a:buNone/>
            </a:pPr>
            <a:r>
              <a:t/>
            </a:r>
            <a:endParaRPr sz="2000">
              <a:latin typeface="Noto Sans"/>
              <a:ea typeface="Noto Sans"/>
              <a:cs typeface="Noto Sans"/>
              <a:sym typeface="Noto Sans"/>
            </a:endParaRPr>
          </a:p>
          <a:p>
            <a:pPr indent="-57150" lvl="0" marL="171450" rtl="0" algn="l">
              <a:lnSpc>
                <a:spcPct val="100000"/>
              </a:lnSpc>
              <a:spcBef>
                <a:spcPts val="1200"/>
              </a:spcBef>
              <a:spcAft>
                <a:spcPts val="600"/>
              </a:spcAft>
              <a:buSzPts val="1800"/>
              <a:buFont typeface="Arial"/>
              <a:buNone/>
            </a:pPr>
            <a:r>
              <a:t/>
            </a:r>
            <a:endParaRPr sz="2000">
              <a:latin typeface="Noto Sans"/>
              <a:ea typeface="Noto Sans"/>
              <a:cs typeface="Noto Sans"/>
              <a:sym typeface="Noto Sans"/>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38"/>
          <p:cNvSpPr txBox="1"/>
          <p:nvPr>
            <p:ph type="title"/>
          </p:nvPr>
        </p:nvSpPr>
        <p:spPr>
          <a:xfrm>
            <a:off x="311699" y="445025"/>
            <a:ext cx="8425901"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Appendix I: Compliance with WSCUC Standards Worksheet</a:t>
            </a:r>
            <a:endParaRPr/>
          </a:p>
        </p:txBody>
      </p:sp>
      <p:sp>
        <p:nvSpPr>
          <p:cNvPr id="325" name="Google Shape;325;p38"/>
          <p:cNvSpPr txBox="1"/>
          <p:nvPr>
            <p:ph idx="1" type="body"/>
          </p:nvPr>
        </p:nvSpPr>
        <p:spPr>
          <a:xfrm>
            <a:off x="392979" y="1226548"/>
            <a:ext cx="7983214" cy="3299751"/>
          </a:xfrm>
          <a:prstGeom prst="rect">
            <a:avLst/>
          </a:prstGeom>
          <a:noFill/>
          <a:ln>
            <a:noFill/>
          </a:ln>
        </p:spPr>
        <p:txBody>
          <a:bodyPr anchorCtr="0" anchor="t" bIns="91425" lIns="91425" spcFirstLastPara="1" rIns="91425" wrap="square" tIns="91425">
            <a:noAutofit/>
          </a:bodyPr>
          <a:lstStyle/>
          <a:p>
            <a:pPr indent="-285750" lvl="0" marL="285750" rtl="0" algn="l">
              <a:lnSpc>
                <a:spcPct val="100000"/>
              </a:lnSpc>
              <a:spcBef>
                <a:spcPts val="0"/>
              </a:spcBef>
              <a:spcAft>
                <a:spcPts val="0"/>
              </a:spcAft>
              <a:buSzPts val="1800"/>
              <a:buFont typeface="Arial"/>
              <a:buChar char="•"/>
            </a:pPr>
            <a:r>
              <a:rPr lang="en-US" sz="1600"/>
              <a:t>Institution provides evidence of compliance with the 2023 Standards and CFRs</a:t>
            </a:r>
            <a:endParaRPr sz="1600"/>
          </a:p>
          <a:p>
            <a:pPr indent="-285750" lvl="1" marL="742950" rtl="0" algn="l">
              <a:lnSpc>
                <a:spcPct val="100000"/>
              </a:lnSpc>
              <a:spcBef>
                <a:spcPts val="1200"/>
              </a:spcBef>
              <a:spcAft>
                <a:spcPts val="0"/>
              </a:spcAft>
              <a:buSzPts val="1400"/>
              <a:buFont typeface="Arial"/>
              <a:buChar char="•"/>
            </a:pPr>
            <a:r>
              <a:rPr lang="en-US">
                <a:solidFill>
                  <a:srgbClr val="37404A"/>
                </a:solidFill>
                <a:latin typeface="Noto Sans"/>
                <a:ea typeface="Noto Sans"/>
                <a:cs typeface="Noto Sans"/>
                <a:sym typeface="Noto Sans"/>
              </a:rPr>
              <a:t>Link to a webpage on the institution’s website</a:t>
            </a:r>
            <a:endParaRPr/>
          </a:p>
          <a:p>
            <a:pPr indent="-285750" lvl="1" marL="742950" rtl="0" algn="l">
              <a:lnSpc>
                <a:spcPct val="100000"/>
              </a:lnSpc>
              <a:spcBef>
                <a:spcPts val="600"/>
              </a:spcBef>
              <a:spcAft>
                <a:spcPts val="0"/>
              </a:spcAft>
              <a:buSzPts val="1400"/>
              <a:buFont typeface="Arial"/>
              <a:buChar char="•"/>
            </a:pPr>
            <a:r>
              <a:rPr lang="en-US">
                <a:solidFill>
                  <a:srgbClr val="37404A"/>
                </a:solidFill>
                <a:latin typeface="Noto Sans"/>
                <a:ea typeface="Noto Sans"/>
                <a:cs typeface="Noto Sans"/>
                <a:sym typeface="Noto Sans"/>
              </a:rPr>
              <a:t>Reference to page(s) of the institutional report or appendix</a:t>
            </a:r>
            <a:endParaRPr/>
          </a:p>
          <a:p>
            <a:pPr indent="-285750" lvl="1" marL="742950" rtl="0" algn="l">
              <a:lnSpc>
                <a:spcPct val="100000"/>
              </a:lnSpc>
              <a:spcBef>
                <a:spcPts val="600"/>
              </a:spcBef>
              <a:spcAft>
                <a:spcPts val="0"/>
              </a:spcAft>
              <a:buSzPts val="1400"/>
              <a:buFont typeface="Arial"/>
              <a:buChar char="•"/>
            </a:pPr>
            <a:r>
              <a:rPr lang="en-US">
                <a:solidFill>
                  <a:srgbClr val="37404A"/>
                </a:solidFill>
                <a:latin typeface="Noto Sans"/>
                <a:ea typeface="Noto Sans"/>
                <a:cs typeface="Noto Sans"/>
                <a:sym typeface="Noto Sans"/>
              </a:rPr>
              <a:t>Reference to specific sections of an institution’s handbook, manual or guide</a:t>
            </a:r>
            <a:endParaRPr/>
          </a:p>
          <a:p>
            <a:pPr indent="-285750" lvl="1" marL="742950" rtl="0" algn="l">
              <a:lnSpc>
                <a:spcPct val="100000"/>
              </a:lnSpc>
              <a:spcBef>
                <a:spcPts val="600"/>
              </a:spcBef>
              <a:spcAft>
                <a:spcPts val="0"/>
              </a:spcAft>
              <a:buSzPts val="1400"/>
              <a:buFont typeface="Arial"/>
              <a:buChar char="•"/>
            </a:pPr>
            <a:r>
              <a:rPr lang="en-US">
                <a:solidFill>
                  <a:srgbClr val="37404A"/>
                </a:solidFill>
                <a:latin typeface="Noto Sans"/>
                <a:ea typeface="Noto Sans"/>
                <a:cs typeface="Noto Sans"/>
                <a:sym typeface="Noto Sans"/>
              </a:rPr>
              <a:t>A specially written document (up to one page) that is included with the worksheet upon submission</a:t>
            </a:r>
            <a:endParaRPr>
              <a:latin typeface="Noto Sans"/>
              <a:ea typeface="Noto Sans"/>
              <a:cs typeface="Noto Sans"/>
              <a:sym typeface="Noto Sans"/>
            </a:endParaRPr>
          </a:p>
          <a:p>
            <a:pPr indent="-285750" lvl="0" marL="285750" rtl="0" algn="l">
              <a:lnSpc>
                <a:spcPct val="100000"/>
              </a:lnSpc>
              <a:spcBef>
                <a:spcPts val="1200"/>
              </a:spcBef>
              <a:spcAft>
                <a:spcPts val="0"/>
              </a:spcAft>
              <a:buSzPts val="1800"/>
              <a:buFont typeface="Arial"/>
              <a:buChar char="•"/>
            </a:pPr>
            <a:r>
              <a:rPr lang="en-US" sz="1600"/>
              <a:t>Completed worksheet is submitted by the institution as part of its report, with links to evidence</a:t>
            </a:r>
            <a:endParaRPr/>
          </a:p>
          <a:p>
            <a:pPr indent="-285750" lvl="0" marL="285750" rtl="0" algn="l">
              <a:lnSpc>
                <a:spcPct val="100000"/>
              </a:lnSpc>
              <a:spcBef>
                <a:spcPts val="1200"/>
              </a:spcBef>
              <a:spcAft>
                <a:spcPts val="0"/>
              </a:spcAft>
              <a:buSzPts val="1800"/>
              <a:buFont typeface="Arial"/>
              <a:buChar char="•"/>
            </a:pPr>
            <a:r>
              <a:rPr lang="en-US" sz="1600"/>
              <a:t>Team verifies the information as part of their review</a:t>
            </a:r>
            <a:endParaRPr/>
          </a:p>
          <a:p>
            <a:pPr indent="-285750" lvl="0" marL="285750" rtl="0" algn="l">
              <a:lnSpc>
                <a:spcPct val="100000"/>
              </a:lnSpc>
              <a:spcBef>
                <a:spcPts val="1200"/>
              </a:spcBef>
              <a:spcAft>
                <a:spcPts val="1200"/>
              </a:spcAft>
              <a:buSzPts val="1800"/>
              <a:buFont typeface="Arial"/>
              <a:buChar char="•"/>
            </a:pPr>
            <a:r>
              <a:rPr lang="en-US" sz="1600"/>
              <a:t>Further guidance under development (expected completion  2023)</a:t>
            </a:r>
            <a:endParaRPr sz="1600"/>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9" name="Shape 329"/>
        <p:cNvGrpSpPr/>
        <p:nvPr/>
      </p:nvGrpSpPr>
      <p:grpSpPr>
        <a:xfrm>
          <a:off x="0" y="0"/>
          <a:ext cx="0" cy="0"/>
          <a:chOff x="0" y="0"/>
          <a:chExt cx="0" cy="0"/>
        </a:xfrm>
      </p:grpSpPr>
      <p:sp>
        <p:nvSpPr>
          <p:cNvPr id="330" name="Google Shape;330;p39"/>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Additional Requirements for Institutional Report</a:t>
            </a:r>
            <a:endParaRPr/>
          </a:p>
        </p:txBody>
      </p:sp>
      <p:sp>
        <p:nvSpPr>
          <p:cNvPr id="331" name="Google Shape;331;p39"/>
          <p:cNvSpPr txBox="1"/>
          <p:nvPr/>
        </p:nvSpPr>
        <p:spPr>
          <a:xfrm>
            <a:off x="776087" y="1148354"/>
            <a:ext cx="6128017" cy="2185214"/>
          </a:xfrm>
          <a:prstGeom prst="rect">
            <a:avLst/>
          </a:prstGeom>
          <a:noFill/>
          <a:ln>
            <a:noFill/>
          </a:ln>
        </p:spPr>
        <p:txBody>
          <a:bodyPr anchorCtr="0" anchor="t" bIns="45700" lIns="91425" spcFirstLastPara="1" rIns="91425" wrap="square" tIns="45700">
            <a:spAutoFit/>
          </a:bodyPr>
          <a:lstStyle/>
          <a:p>
            <a:pPr indent="-342900" lvl="1" marL="342900" marR="0" rtl="0" algn="l">
              <a:lnSpc>
                <a:spcPct val="100000"/>
              </a:lnSpc>
              <a:spcBef>
                <a:spcPts val="0"/>
              </a:spcBef>
              <a:spcAft>
                <a:spcPts val="0"/>
              </a:spcAft>
              <a:buClr>
                <a:srgbClr val="000000"/>
              </a:buClr>
              <a:buSzPts val="2400"/>
              <a:buFont typeface="Arial"/>
              <a:buChar char="•"/>
            </a:pPr>
            <a:r>
              <a:rPr b="0" i="0" lang="en-US" sz="2400" u="none" cap="none" strike="noStrike">
                <a:solidFill>
                  <a:schemeClr val="dk1"/>
                </a:solidFill>
                <a:latin typeface="Noto Sans"/>
                <a:ea typeface="Noto Sans"/>
                <a:cs typeface="Noto Sans"/>
                <a:sym typeface="Noto Sans"/>
              </a:rPr>
              <a:t>Federal Compliance Forms </a:t>
            </a:r>
            <a:r>
              <a:rPr b="0" i="0" lang="en-US" sz="1600" u="sng" cap="none" strike="noStrike">
                <a:solidFill>
                  <a:schemeClr val="dk1"/>
                </a:solidFill>
                <a:latin typeface="Noto Sans"/>
                <a:ea typeface="Noto Sans"/>
                <a:cs typeface="Noto Sans"/>
                <a:sym typeface="Noto Sans"/>
                <a:hlinkClick r:id="rId3">
                  <a:extLst>
                    <a:ext uri="{A12FA001-AC4F-418D-AE19-62706E023703}">
                      <ahyp:hlinkClr val="tx"/>
                    </a:ext>
                  </a:extLst>
                </a:hlinkClick>
              </a:rPr>
              <a:t>https://wascsenior.app.box.com/file/19498607695?s=cg7a4uyqbwza27qfos6y</a:t>
            </a:r>
            <a:endParaRPr b="0" i="0" sz="1600" u="none" cap="none" strike="noStrike">
              <a:solidFill>
                <a:schemeClr val="dk1"/>
              </a:solidFill>
              <a:latin typeface="Noto Sans"/>
              <a:ea typeface="Noto Sans"/>
              <a:cs typeface="Noto Sans"/>
              <a:sym typeface="Noto Sans"/>
            </a:endParaRPr>
          </a:p>
          <a:p>
            <a:pPr indent="-428625" lvl="2" marL="1071563"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Libre Franklin"/>
                <a:ea typeface="Libre Franklin"/>
                <a:cs typeface="Libre Franklin"/>
                <a:sym typeface="Libre Franklin"/>
              </a:rPr>
              <a:t>Credit Hour and Program Length Review</a:t>
            </a:r>
            <a:endParaRPr/>
          </a:p>
          <a:p>
            <a:pPr indent="-428625" lvl="2" marL="1071563"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Libre Franklin"/>
                <a:ea typeface="Libre Franklin"/>
                <a:cs typeface="Libre Franklin"/>
                <a:sym typeface="Libre Franklin"/>
              </a:rPr>
              <a:t>Marketing and Recruitment Review</a:t>
            </a:r>
            <a:endParaRPr/>
          </a:p>
          <a:p>
            <a:pPr indent="-428625" lvl="2" marL="1071563"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Libre Franklin"/>
                <a:ea typeface="Libre Franklin"/>
                <a:cs typeface="Libre Franklin"/>
                <a:sym typeface="Libre Franklin"/>
              </a:rPr>
              <a:t>Student Complaints Review</a:t>
            </a:r>
            <a:endParaRPr/>
          </a:p>
          <a:p>
            <a:pPr indent="-428625" lvl="2" marL="1071563" marR="0" rtl="0" algn="l">
              <a:lnSpc>
                <a:spcPct val="100000"/>
              </a:lnSpc>
              <a:spcBef>
                <a:spcPts val="0"/>
              </a:spcBef>
              <a:spcAft>
                <a:spcPts val="0"/>
              </a:spcAft>
              <a:buClr>
                <a:srgbClr val="000000"/>
              </a:buClr>
              <a:buSzPts val="2000"/>
              <a:buFont typeface="Arial"/>
              <a:buChar char="•"/>
            </a:pPr>
            <a:r>
              <a:rPr b="0" i="0" lang="en-US" sz="2000" u="none" cap="none" strike="noStrike">
                <a:solidFill>
                  <a:schemeClr val="dk1"/>
                </a:solidFill>
                <a:latin typeface="Libre Franklin"/>
                <a:ea typeface="Libre Franklin"/>
                <a:cs typeface="Libre Franklin"/>
                <a:sym typeface="Libre Franklin"/>
              </a:rPr>
              <a:t>Transfer Credit Review</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4"/>
          <p:cNvSpPr txBox="1"/>
          <p:nvPr>
            <p:ph type="title"/>
          </p:nvPr>
        </p:nvSpPr>
        <p:spPr>
          <a:xfrm>
            <a:off x="601503" y="330558"/>
            <a:ext cx="7450541"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US" sz="3200"/>
              <a:t>Standards: The Commission Perspective</a:t>
            </a:r>
            <a:endParaRPr sz="3200"/>
          </a:p>
        </p:txBody>
      </p:sp>
      <p:sp>
        <p:nvSpPr>
          <p:cNvPr id="110" name="Google Shape;110;p4"/>
          <p:cNvSpPr txBox="1"/>
          <p:nvPr>
            <p:ph idx="1" type="body"/>
          </p:nvPr>
        </p:nvSpPr>
        <p:spPr>
          <a:xfrm>
            <a:off x="601503" y="1169098"/>
            <a:ext cx="7940994" cy="358934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5769E5"/>
              </a:buClr>
              <a:buSzPts val="1800"/>
              <a:buNone/>
            </a:pPr>
            <a:r>
              <a:rPr lang="en-US" sz="2600">
                <a:solidFill>
                  <a:srgbClr val="5769E5"/>
                </a:solidFill>
                <a:latin typeface="Oswald"/>
                <a:ea typeface="Oswald"/>
                <a:cs typeface="Oswald"/>
                <a:sym typeface="Oswald"/>
              </a:rPr>
              <a:t>The Commission says “What” (must be done) – the institution says “How” (it is being done)</a:t>
            </a:r>
            <a:endParaRPr/>
          </a:p>
          <a:p>
            <a:pPr indent="0" lvl="0" marL="0" rtl="0" algn="l">
              <a:lnSpc>
                <a:spcPct val="100000"/>
              </a:lnSpc>
              <a:spcBef>
                <a:spcPts val="0"/>
              </a:spcBef>
              <a:spcAft>
                <a:spcPts val="0"/>
              </a:spcAft>
              <a:buClr>
                <a:srgbClr val="5769E5"/>
              </a:buClr>
              <a:buSzPts val="1800"/>
              <a:buNone/>
            </a:pPr>
            <a:r>
              <a:t/>
            </a:r>
            <a:endParaRPr sz="2600">
              <a:solidFill>
                <a:srgbClr val="5769E5"/>
              </a:solidFill>
              <a:latin typeface="Oswald"/>
              <a:ea typeface="Oswald"/>
              <a:cs typeface="Oswald"/>
              <a:sym typeface="Oswald"/>
            </a:endParaRPr>
          </a:p>
          <a:p>
            <a:pPr indent="0" lvl="0" marL="0" rtl="0" algn="l">
              <a:lnSpc>
                <a:spcPct val="100000"/>
              </a:lnSpc>
              <a:spcBef>
                <a:spcPts val="0"/>
              </a:spcBef>
              <a:spcAft>
                <a:spcPts val="0"/>
              </a:spcAft>
              <a:buClr>
                <a:srgbClr val="5769E5"/>
              </a:buClr>
              <a:buSzPts val="1800"/>
              <a:buNone/>
            </a:pPr>
            <a:r>
              <a:rPr lang="en-US" sz="2600">
                <a:solidFill>
                  <a:srgbClr val="5769E5"/>
                </a:solidFill>
                <a:latin typeface="Oswald"/>
                <a:ea typeface="Oswald"/>
                <a:cs typeface="Oswald"/>
                <a:sym typeface="Oswald"/>
              </a:rPr>
              <a:t>For Example: an institution must have a definition of what it hopes its students will achieve when they complete their time at the institution (the Commission’s “What”) – and the institution analyzes and explains the level of success that is achieve (the institution’s “How”)</a:t>
            </a:r>
            <a:endParaRPr/>
          </a:p>
          <a:p>
            <a:pPr indent="0" lvl="0" marL="0" rtl="0" algn="l">
              <a:lnSpc>
                <a:spcPct val="100000"/>
              </a:lnSpc>
              <a:spcBef>
                <a:spcPts val="0"/>
              </a:spcBef>
              <a:spcAft>
                <a:spcPts val="0"/>
              </a:spcAft>
              <a:buClr>
                <a:srgbClr val="5769E5"/>
              </a:buClr>
              <a:buSzPts val="1800"/>
              <a:buNone/>
            </a:pPr>
            <a:r>
              <a:t/>
            </a:r>
            <a:endParaRPr sz="2000">
              <a:solidFill>
                <a:srgbClr val="5769E5"/>
              </a:solidFill>
              <a:latin typeface="Oswald"/>
              <a:ea typeface="Oswald"/>
              <a:cs typeface="Oswald"/>
              <a:sym typeface="Oswald"/>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5" name="Shape 335"/>
        <p:cNvGrpSpPr/>
        <p:nvPr/>
      </p:nvGrpSpPr>
      <p:grpSpPr>
        <a:xfrm>
          <a:off x="0" y="0"/>
          <a:ext cx="0" cy="0"/>
          <a:chOff x="0" y="0"/>
          <a:chExt cx="0" cy="0"/>
        </a:xfrm>
      </p:grpSpPr>
      <p:sp>
        <p:nvSpPr>
          <p:cNvPr id="336" name="Google Shape;336;p40"/>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lang="en-US"/>
              <a:t>Credit Hour Program and Length</a:t>
            </a:r>
            <a:endParaRPr/>
          </a:p>
        </p:txBody>
      </p:sp>
      <p:sp>
        <p:nvSpPr>
          <p:cNvPr id="337" name="Google Shape;337;p40"/>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600">
                <a:latin typeface="Oswald"/>
                <a:ea typeface="Oswald"/>
                <a:cs typeface="Oswald"/>
                <a:sym typeface="Oswald"/>
              </a:rPr>
              <a:t>Questions for the institution:</a:t>
            </a:r>
            <a:endParaRPr/>
          </a:p>
          <a:p>
            <a:pPr indent="-285750" lvl="0" marL="285750" rtl="0" algn="l">
              <a:lnSpc>
                <a:spcPct val="100000"/>
              </a:lnSpc>
              <a:spcBef>
                <a:spcPts val="0"/>
              </a:spcBef>
              <a:spcAft>
                <a:spcPts val="0"/>
              </a:spcAft>
              <a:buSzPts val="1800"/>
              <a:buFont typeface="Arial"/>
              <a:buChar char="•"/>
            </a:pPr>
            <a:r>
              <a:rPr lang="en-US" sz="1400"/>
              <a:t>Does the institution have a policy for assigning credit hours?</a:t>
            </a:r>
            <a:endParaRPr/>
          </a:p>
          <a:p>
            <a:pPr indent="-285750" lvl="0" marL="285750" rtl="0" algn="l">
              <a:lnSpc>
                <a:spcPct val="100000"/>
              </a:lnSpc>
              <a:spcBef>
                <a:spcPts val="0"/>
              </a:spcBef>
              <a:spcAft>
                <a:spcPts val="0"/>
              </a:spcAft>
              <a:buSzPts val="1800"/>
              <a:buFont typeface="Arial"/>
              <a:buChar char="•"/>
            </a:pPr>
            <a:r>
              <a:rPr lang="en-US" sz="1400"/>
              <a:t>How does the policy address non-standard courses (e.g., labs, studios, internships, individual directed studies)?</a:t>
            </a:r>
            <a:endParaRPr/>
          </a:p>
          <a:p>
            <a:pPr indent="0" lvl="0" marL="0" rtl="0" algn="l">
              <a:lnSpc>
                <a:spcPct val="100000"/>
              </a:lnSpc>
              <a:spcBef>
                <a:spcPts val="0"/>
              </a:spcBef>
              <a:spcAft>
                <a:spcPts val="0"/>
              </a:spcAft>
              <a:buSzPts val="1800"/>
              <a:buNone/>
            </a:pPr>
            <a:r>
              <a:rPr lang="en-US" sz="1600">
                <a:latin typeface="Oswald"/>
                <a:ea typeface="Oswald"/>
                <a:cs typeface="Oswald"/>
                <a:sym typeface="Oswald"/>
              </a:rPr>
              <a:t>The team:</a:t>
            </a:r>
            <a:endParaRPr/>
          </a:p>
          <a:p>
            <a:pPr indent="-285750" lvl="0" marL="285750" rtl="0" algn="l">
              <a:lnSpc>
                <a:spcPct val="100000"/>
              </a:lnSpc>
              <a:spcBef>
                <a:spcPts val="0"/>
              </a:spcBef>
              <a:spcAft>
                <a:spcPts val="0"/>
              </a:spcAft>
              <a:buSzPts val="1800"/>
              <a:buFont typeface="Arial"/>
              <a:buChar char="•"/>
            </a:pPr>
            <a:r>
              <a:rPr lang="en-US" sz="1400"/>
              <a:t>Reviews a sample of syllabi for non-standard courses</a:t>
            </a:r>
            <a:endParaRPr/>
          </a:p>
          <a:p>
            <a:pPr indent="-285750" lvl="0" marL="285750" rtl="0" algn="l">
              <a:lnSpc>
                <a:spcPct val="100000"/>
              </a:lnSpc>
              <a:spcBef>
                <a:spcPts val="0"/>
              </a:spcBef>
              <a:spcAft>
                <a:spcPts val="0"/>
              </a:spcAft>
              <a:buSzPts val="1800"/>
              <a:buFont typeface="Arial"/>
              <a:buChar char="•"/>
            </a:pPr>
            <a:r>
              <a:rPr lang="en-US" sz="1400"/>
              <a:t>Examines one term’s course schedule</a:t>
            </a:r>
            <a:endParaRPr/>
          </a:p>
          <a:p>
            <a:pPr indent="-285750" lvl="0" marL="285750" rtl="0" algn="l">
              <a:lnSpc>
                <a:spcPct val="100000"/>
              </a:lnSpc>
              <a:spcBef>
                <a:spcPts val="0"/>
              </a:spcBef>
              <a:spcAft>
                <a:spcPts val="0"/>
              </a:spcAft>
              <a:buSzPts val="1800"/>
              <a:buFont typeface="Arial"/>
              <a:buChar char="•"/>
            </a:pPr>
            <a:r>
              <a:rPr lang="en-US" sz="1400"/>
              <a:t>Completes Credit Hour form as an appendix to team report</a:t>
            </a:r>
            <a:endParaRPr/>
          </a:p>
          <a:p>
            <a:pPr indent="-228600" lvl="0" marL="457200" rtl="0" algn="l">
              <a:lnSpc>
                <a:spcPct val="100000"/>
              </a:lnSpc>
              <a:spcBef>
                <a:spcPts val="0"/>
              </a:spcBef>
              <a:spcAft>
                <a:spcPts val="0"/>
              </a:spcAft>
              <a:buSzPts val="1800"/>
              <a:buNone/>
            </a:pPr>
            <a:r>
              <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1" name="Shape 341"/>
        <p:cNvGrpSpPr/>
        <p:nvPr/>
      </p:nvGrpSpPr>
      <p:grpSpPr>
        <a:xfrm>
          <a:off x="0" y="0"/>
          <a:ext cx="0" cy="0"/>
          <a:chOff x="0" y="0"/>
          <a:chExt cx="0" cy="0"/>
        </a:xfrm>
      </p:grpSpPr>
      <p:sp>
        <p:nvSpPr>
          <p:cNvPr id="342" name="Google Shape;342;p41"/>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lang="en-US"/>
              <a:t>Marketing and Recruitment</a:t>
            </a:r>
            <a:endParaRPr/>
          </a:p>
        </p:txBody>
      </p:sp>
      <p:sp>
        <p:nvSpPr>
          <p:cNvPr id="343" name="Google Shape;343;p41"/>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600">
                <a:latin typeface="Oswald"/>
                <a:ea typeface="Oswald"/>
                <a:cs typeface="Oswald"/>
                <a:sym typeface="Oswald"/>
              </a:rPr>
              <a:t>Questions for the institution:</a:t>
            </a:r>
            <a:endParaRPr/>
          </a:p>
          <a:p>
            <a:pPr indent="-285750" lvl="0" marL="285750" rtl="0" algn="l">
              <a:lnSpc>
                <a:spcPct val="100000"/>
              </a:lnSpc>
              <a:spcBef>
                <a:spcPts val="0"/>
              </a:spcBef>
              <a:spcAft>
                <a:spcPts val="0"/>
              </a:spcAft>
              <a:buSzPts val="1800"/>
              <a:buFont typeface="Arial"/>
              <a:buChar char="•"/>
            </a:pPr>
            <a:r>
              <a:rPr lang="en-US" sz="1400"/>
              <a:t>Does the institution follow federal regulations on recruiting students?</a:t>
            </a:r>
            <a:endParaRPr/>
          </a:p>
          <a:p>
            <a:pPr indent="-285750" lvl="0" marL="285750" rtl="0" algn="l">
              <a:lnSpc>
                <a:spcPct val="100000"/>
              </a:lnSpc>
              <a:spcBef>
                <a:spcPts val="0"/>
              </a:spcBef>
              <a:spcAft>
                <a:spcPts val="0"/>
              </a:spcAft>
              <a:buSzPts val="1800"/>
              <a:buFont typeface="Arial"/>
              <a:buChar char="•"/>
            </a:pPr>
            <a:r>
              <a:rPr lang="en-US" sz="1400"/>
              <a:t>Does the institution provide accurate information about time to degree and overall cost of the degree?</a:t>
            </a:r>
            <a:endParaRPr/>
          </a:p>
          <a:p>
            <a:pPr indent="-285750" lvl="0" marL="285750" rtl="0" algn="l">
              <a:lnSpc>
                <a:spcPct val="100000"/>
              </a:lnSpc>
              <a:spcBef>
                <a:spcPts val="0"/>
              </a:spcBef>
              <a:spcAft>
                <a:spcPts val="0"/>
              </a:spcAft>
              <a:buSzPts val="1800"/>
              <a:buFont typeface="Arial"/>
              <a:buChar char="•"/>
            </a:pPr>
            <a:r>
              <a:rPr lang="en-US" sz="1400"/>
              <a:t>As applicable, does the institution provide accurate information about careers and employment? </a:t>
            </a:r>
            <a:endParaRPr/>
          </a:p>
          <a:p>
            <a:pPr indent="0" lvl="0" marL="0" rtl="0" algn="l">
              <a:lnSpc>
                <a:spcPct val="100000"/>
              </a:lnSpc>
              <a:spcBef>
                <a:spcPts val="0"/>
              </a:spcBef>
              <a:spcAft>
                <a:spcPts val="0"/>
              </a:spcAft>
              <a:buSzPts val="1800"/>
              <a:buNone/>
            </a:pPr>
            <a:r>
              <a:rPr lang="en-US" sz="1600">
                <a:latin typeface="Oswald"/>
                <a:ea typeface="Oswald"/>
                <a:cs typeface="Oswald"/>
                <a:sym typeface="Oswald"/>
              </a:rPr>
              <a:t>The team:</a:t>
            </a:r>
            <a:endParaRPr/>
          </a:p>
          <a:p>
            <a:pPr indent="-285750" lvl="0" marL="285750" rtl="0" algn="l">
              <a:lnSpc>
                <a:spcPct val="100000"/>
              </a:lnSpc>
              <a:spcBef>
                <a:spcPts val="0"/>
              </a:spcBef>
              <a:spcAft>
                <a:spcPts val="0"/>
              </a:spcAft>
              <a:buSzPts val="1800"/>
              <a:buFont typeface="Arial"/>
              <a:buChar char="•"/>
            </a:pPr>
            <a:r>
              <a:rPr lang="en-US" sz="1400"/>
              <a:t>Verifies that the institution provides accurate and truthful information in marketing and recruiting materials and in contacts with potential students</a:t>
            </a:r>
            <a:endParaRPr/>
          </a:p>
          <a:p>
            <a:pPr indent="-285750" lvl="0" marL="285750" rtl="0" algn="l">
              <a:lnSpc>
                <a:spcPct val="100000"/>
              </a:lnSpc>
              <a:spcBef>
                <a:spcPts val="0"/>
              </a:spcBef>
              <a:spcAft>
                <a:spcPts val="0"/>
              </a:spcAft>
              <a:buSzPts val="1800"/>
              <a:buFont typeface="Arial"/>
              <a:buChar char="•"/>
            </a:pPr>
            <a:r>
              <a:rPr lang="en-US" sz="1400"/>
              <a:t>Confirms that the institution follows federal regulations</a:t>
            </a:r>
            <a:endParaRPr/>
          </a:p>
          <a:p>
            <a:pPr indent="-285750" lvl="0" marL="285750" rtl="0" algn="l">
              <a:lnSpc>
                <a:spcPct val="100000"/>
              </a:lnSpc>
              <a:spcBef>
                <a:spcPts val="0"/>
              </a:spcBef>
              <a:spcAft>
                <a:spcPts val="0"/>
              </a:spcAft>
              <a:buSzPts val="1800"/>
              <a:buFont typeface="Arial"/>
              <a:buChar char="•"/>
            </a:pPr>
            <a:r>
              <a:rPr lang="en-US" sz="1400"/>
              <a:t>Completes Marketing and Recruitment form as an appendix to team report</a:t>
            </a:r>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42"/>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lang="en-US"/>
              <a:t>Transfer Policy</a:t>
            </a:r>
            <a:endParaRPr/>
          </a:p>
        </p:txBody>
      </p:sp>
      <p:sp>
        <p:nvSpPr>
          <p:cNvPr id="349" name="Google Shape;349;p42"/>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600">
                <a:latin typeface="Oswald"/>
                <a:ea typeface="Oswald"/>
                <a:cs typeface="Oswald"/>
                <a:sym typeface="Oswald"/>
              </a:rPr>
              <a:t>Questions for the institution:</a:t>
            </a:r>
            <a:endParaRPr/>
          </a:p>
          <a:p>
            <a:pPr indent="-285750" lvl="0" marL="285750" rtl="0" algn="l">
              <a:lnSpc>
                <a:spcPct val="100000"/>
              </a:lnSpc>
              <a:spcBef>
                <a:spcPts val="0"/>
              </a:spcBef>
              <a:spcAft>
                <a:spcPts val="0"/>
              </a:spcAft>
              <a:buSzPts val="1800"/>
              <a:buFont typeface="Arial"/>
              <a:buChar char="•"/>
            </a:pPr>
            <a:r>
              <a:rPr lang="en-US" sz="1400"/>
              <a:t>Does the institution have a policy or procedure for reviewing and receiving transfer credits?</a:t>
            </a:r>
            <a:endParaRPr/>
          </a:p>
          <a:p>
            <a:pPr indent="-285750" lvl="0" marL="285750" rtl="0" algn="l">
              <a:lnSpc>
                <a:spcPct val="100000"/>
              </a:lnSpc>
              <a:spcBef>
                <a:spcPts val="0"/>
              </a:spcBef>
              <a:spcAft>
                <a:spcPts val="0"/>
              </a:spcAft>
              <a:buSzPts val="1800"/>
              <a:buFont typeface="Arial"/>
              <a:buChar char="•"/>
            </a:pPr>
            <a:r>
              <a:rPr lang="en-US" sz="1400"/>
              <a:t>Is the policy publicly available?</a:t>
            </a:r>
            <a:endParaRPr/>
          </a:p>
          <a:p>
            <a:pPr indent="-285750" lvl="0" marL="285750" rtl="0" algn="l">
              <a:lnSpc>
                <a:spcPct val="100000"/>
              </a:lnSpc>
              <a:spcBef>
                <a:spcPts val="0"/>
              </a:spcBef>
              <a:spcAft>
                <a:spcPts val="0"/>
              </a:spcAft>
              <a:buSzPts val="1800"/>
              <a:buFont typeface="Arial"/>
              <a:buChar char="•"/>
            </a:pPr>
            <a:r>
              <a:rPr lang="en-US" sz="1400"/>
              <a:t>Has the institution established criteria for transfer of credits? </a:t>
            </a:r>
            <a:endParaRPr/>
          </a:p>
          <a:p>
            <a:pPr indent="0" lvl="0" marL="0" rtl="0" algn="l">
              <a:lnSpc>
                <a:spcPct val="100000"/>
              </a:lnSpc>
              <a:spcBef>
                <a:spcPts val="0"/>
              </a:spcBef>
              <a:spcAft>
                <a:spcPts val="0"/>
              </a:spcAft>
              <a:buSzPts val="1800"/>
              <a:buNone/>
            </a:pPr>
            <a:r>
              <a:rPr lang="en-US" sz="1600">
                <a:latin typeface="Oswald"/>
                <a:ea typeface="Oswald"/>
                <a:cs typeface="Oswald"/>
                <a:sym typeface="Oswald"/>
              </a:rPr>
              <a:t>The team:</a:t>
            </a:r>
            <a:endParaRPr/>
          </a:p>
          <a:p>
            <a:pPr indent="-285750" lvl="0" marL="285750" rtl="0" algn="l">
              <a:lnSpc>
                <a:spcPct val="100000"/>
              </a:lnSpc>
              <a:spcBef>
                <a:spcPts val="0"/>
              </a:spcBef>
              <a:spcAft>
                <a:spcPts val="0"/>
              </a:spcAft>
              <a:buSzPts val="1800"/>
              <a:buFont typeface="Arial"/>
              <a:buChar char="•"/>
            </a:pPr>
            <a:r>
              <a:rPr lang="en-US" sz="1400"/>
              <a:t>Verifies that the transfer policy is readily accessible, includes criteria, and is adhered to</a:t>
            </a:r>
            <a:endParaRPr/>
          </a:p>
          <a:p>
            <a:pPr indent="-285750" lvl="0" marL="285750" rtl="0" algn="l">
              <a:lnSpc>
                <a:spcPct val="100000"/>
              </a:lnSpc>
              <a:spcBef>
                <a:spcPts val="0"/>
              </a:spcBef>
              <a:spcAft>
                <a:spcPts val="0"/>
              </a:spcAft>
              <a:buSzPts val="1800"/>
              <a:buFont typeface="Arial"/>
              <a:buChar char="•"/>
            </a:pPr>
            <a:r>
              <a:rPr lang="en-US" sz="1400"/>
              <a:t>Completes Transfer Policy form as an appendix to team report</a:t>
            </a:r>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43"/>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400"/>
              <a:buFont typeface="Poppins Medium"/>
              <a:buNone/>
            </a:pPr>
            <a:r>
              <a:rPr lang="en-US"/>
              <a:t>Student Complaints</a:t>
            </a:r>
            <a:endParaRPr/>
          </a:p>
        </p:txBody>
      </p:sp>
      <p:sp>
        <p:nvSpPr>
          <p:cNvPr id="355" name="Google Shape;355;p43"/>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1800"/>
              <a:buNone/>
            </a:pPr>
            <a:r>
              <a:rPr lang="en-US" sz="1600">
                <a:latin typeface="Oswald"/>
                <a:ea typeface="Oswald"/>
                <a:cs typeface="Oswald"/>
                <a:sym typeface="Oswald"/>
              </a:rPr>
              <a:t>Questions for the institution:</a:t>
            </a:r>
            <a:endParaRPr/>
          </a:p>
          <a:p>
            <a:pPr indent="-285750" lvl="0" marL="285750" rtl="0" algn="l">
              <a:lnSpc>
                <a:spcPct val="100000"/>
              </a:lnSpc>
              <a:spcBef>
                <a:spcPts val="0"/>
              </a:spcBef>
              <a:spcAft>
                <a:spcPts val="0"/>
              </a:spcAft>
              <a:buSzPts val="1800"/>
              <a:buFont typeface="Arial"/>
              <a:buChar char="•"/>
            </a:pPr>
            <a:r>
              <a:rPr lang="en-US" sz="1400"/>
              <a:t>Does the institution have a policy for handling student complaints?</a:t>
            </a:r>
            <a:endParaRPr/>
          </a:p>
          <a:p>
            <a:pPr indent="-285750" lvl="0" marL="285750" rtl="0" algn="l">
              <a:lnSpc>
                <a:spcPct val="100000"/>
              </a:lnSpc>
              <a:spcBef>
                <a:spcPts val="0"/>
              </a:spcBef>
              <a:spcAft>
                <a:spcPts val="0"/>
              </a:spcAft>
              <a:buSzPts val="1800"/>
              <a:buFont typeface="Arial"/>
              <a:buChar char="•"/>
            </a:pPr>
            <a:r>
              <a:rPr lang="en-US" sz="1400"/>
              <a:t>Does the institution maintain records of student complaints?</a:t>
            </a:r>
            <a:endParaRPr/>
          </a:p>
          <a:p>
            <a:pPr indent="-285750" lvl="0" marL="285750" rtl="0" algn="l">
              <a:lnSpc>
                <a:spcPct val="100000"/>
              </a:lnSpc>
              <a:spcBef>
                <a:spcPts val="0"/>
              </a:spcBef>
              <a:spcAft>
                <a:spcPts val="0"/>
              </a:spcAft>
              <a:buSzPts val="1800"/>
              <a:buFont typeface="Arial"/>
              <a:buChar char="•"/>
            </a:pPr>
            <a:r>
              <a:rPr lang="en-US" sz="1400"/>
              <a:t>Does the institution follow its required policies in handling complaints?</a:t>
            </a:r>
            <a:endParaRPr/>
          </a:p>
          <a:p>
            <a:pPr indent="0" lvl="0" marL="0" rtl="0" algn="l">
              <a:lnSpc>
                <a:spcPct val="100000"/>
              </a:lnSpc>
              <a:spcBef>
                <a:spcPts val="0"/>
              </a:spcBef>
              <a:spcAft>
                <a:spcPts val="0"/>
              </a:spcAft>
              <a:buSzPts val="1800"/>
              <a:buNone/>
            </a:pPr>
            <a:r>
              <a:rPr lang="en-US" sz="1600">
                <a:latin typeface="Oswald"/>
                <a:ea typeface="Oswald"/>
                <a:cs typeface="Oswald"/>
                <a:sym typeface="Oswald"/>
              </a:rPr>
              <a:t>The team:</a:t>
            </a:r>
            <a:endParaRPr/>
          </a:p>
          <a:p>
            <a:pPr indent="-285750" lvl="0" marL="285750" rtl="0" algn="l">
              <a:lnSpc>
                <a:spcPct val="100000"/>
              </a:lnSpc>
              <a:spcBef>
                <a:spcPts val="0"/>
              </a:spcBef>
              <a:spcAft>
                <a:spcPts val="0"/>
              </a:spcAft>
              <a:buSzPts val="1800"/>
              <a:buFont typeface="Arial"/>
              <a:buChar char="•"/>
            </a:pPr>
            <a:r>
              <a:rPr lang="en-US" sz="1400"/>
              <a:t>Verifies that the student complaint policy is readily accessible and adhered to</a:t>
            </a:r>
            <a:endParaRPr/>
          </a:p>
          <a:p>
            <a:pPr indent="-285750" lvl="0" marL="285750" rtl="0" algn="l">
              <a:lnSpc>
                <a:spcPct val="100000"/>
              </a:lnSpc>
              <a:spcBef>
                <a:spcPts val="0"/>
              </a:spcBef>
              <a:spcAft>
                <a:spcPts val="0"/>
              </a:spcAft>
              <a:buSzPts val="1800"/>
              <a:buFont typeface="Arial"/>
              <a:buChar char="•"/>
            </a:pPr>
            <a:r>
              <a:rPr lang="en-US" sz="1400"/>
              <a:t>Completes Student Complaint Form as an appendix to team report</a:t>
            </a:r>
            <a:endParaRPr/>
          </a:p>
          <a:p>
            <a:pPr indent="0" lvl="0" marL="114300" rtl="0" algn="l">
              <a:lnSpc>
                <a:spcPct val="100000"/>
              </a:lnSpc>
              <a:spcBef>
                <a:spcPts val="0"/>
              </a:spcBef>
              <a:spcAft>
                <a:spcPts val="0"/>
              </a:spcAft>
              <a:buSzPts val="1800"/>
              <a:buNone/>
            </a:pPr>
            <a:r>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9" name="Shape 359"/>
        <p:cNvGrpSpPr/>
        <p:nvPr/>
      </p:nvGrpSpPr>
      <p:grpSpPr>
        <a:xfrm>
          <a:off x="0" y="0"/>
          <a:ext cx="0" cy="0"/>
          <a:chOff x="0" y="0"/>
          <a:chExt cx="0" cy="0"/>
        </a:xfrm>
      </p:grpSpPr>
      <p:sp>
        <p:nvSpPr>
          <p:cNvPr id="360" name="Google Shape;360;p44"/>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Appendix III: Institutional Exhibits</a:t>
            </a:r>
            <a:endParaRPr sz="2800"/>
          </a:p>
        </p:txBody>
      </p:sp>
      <p:sp>
        <p:nvSpPr>
          <p:cNvPr id="361" name="Google Shape;361;p44"/>
          <p:cNvSpPr txBox="1"/>
          <p:nvPr>
            <p:ph idx="1" type="body"/>
          </p:nvPr>
        </p:nvSpPr>
        <p:spPr>
          <a:xfrm>
            <a:off x="115148" y="1346400"/>
            <a:ext cx="5687776" cy="3118526"/>
          </a:xfrm>
          <a:prstGeom prst="rect">
            <a:avLst/>
          </a:prstGeom>
          <a:noFill/>
          <a:ln>
            <a:noFill/>
          </a:ln>
        </p:spPr>
        <p:txBody>
          <a:bodyPr anchorCtr="0" anchor="t" bIns="91425" lIns="91425" spcFirstLastPara="1" rIns="91425" wrap="square" tIns="91425">
            <a:noAutofit/>
          </a:bodyPr>
          <a:lstStyle/>
          <a:p>
            <a:pPr indent="-225425" lvl="2" marL="457200" rtl="0" algn="l">
              <a:lnSpc>
                <a:spcPct val="100000"/>
              </a:lnSpc>
              <a:spcBef>
                <a:spcPts val="1600"/>
              </a:spcBef>
              <a:spcAft>
                <a:spcPts val="0"/>
              </a:spcAft>
              <a:buSzPts val="1400"/>
              <a:buFont typeface="Arial"/>
              <a:buChar char="•"/>
            </a:pPr>
            <a:r>
              <a:rPr lang="en-US" sz="1800">
                <a:solidFill>
                  <a:srgbClr val="000000"/>
                </a:solidFill>
                <a:highlight>
                  <a:srgbClr val="FFFF00"/>
                </a:highlight>
                <a:latin typeface="Noto Sans"/>
                <a:ea typeface="Noto Sans"/>
                <a:cs typeface="Noto Sans"/>
                <a:sym typeface="Noto Sans"/>
              </a:rPr>
              <a:t>More is not better!</a:t>
            </a:r>
            <a:endParaRPr/>
          </a:p>
          <a:p>
            <a:pPr indent="-225425" lvl="2" marL="457200" rtl="0" algn="l">
              <a:lnSpc>
                <a:spcPct val="100000"/>
              </a:lnSpc>
              <a:spcBef>
                <a:spcPts val="1600"/>
              </a:spcBef>
              <a:spcAft>
                <a:spcPts val="0"/>
              </a:spcAft>
              <a:buSzPts val="1400"/>
              <a:buFont typeface="Arial"/>
              <a:buChar char="•"/>
            </a:pPr>
            <a:r>
              <a:rPr lang="en-US" sz="1800">
                <a:solidFill>
                  <a:srgbClr val="000000"/>
                </a:solidFill>
                <a:latin typeface="Noto Sans"/>
                <a:ea typeface="Noto Sans"/>
                <a:cs typeface="Noto Sans"/>
                <a:sym typeface="Noto Sans"/>
              </a:rPr>
              <a:t>Name attachments so they reference text (Not: “Appendix 1”)</a:t>
            </a:r>
            <a:endParaRPr/>
          </a:p>
          <a:p>
            <a:pPr indent="-225425" lvl="2" marL="457200" rtl="0" algn="l">
              <a:lnSpc>
                <a:spcPct val="100000"/>
              </a:lnSpc>
              <a:spcBef>
                <a:spcPts val="1600"/>
              </a:spcBef>
              <a:spcAft>
                <a:spcPts val="0"/>
              </a:spcAft>
              <a:buSzPts val="1400"/>
              <a:buFont typeface="Arial"/>
              <a:buChar char="•"/>
            </a:pPr>
            <a:r>
              <a:rPr lang="en-US" sz="1800">
                <a:solidFill>
                  <a:srgbClr val="000000"/>
                </a:solidFill>
                <a:latin typeface="Noto Sans"/>
                <a:ea typeface="Noto Sans"/>
                <a:cs typeface="Noto Sans"/>
                <a:sym typeface="Noto Sans"/>
              </a:rPr>
              <a:t>Make it easy for reviewers to find supporting evidence</a:t>
            </a:r>
            <a:endParaRPr/>
          </a:p>
          <a:p>
            <a:pPr indent="-171450" lvl="0" marL="285750" rtl="0" algn="l">
              <a:lnSpc>
                <a:spcPct val="100000"/>
              </a:lnSpc>
              <a:spcBef>
                <a:spcPts val="0"/>
              </a:spcBef>
              <a:spcAft>
                <a:spcPts val="0"/>
              </a:spcAft>
              <a:buSzPts val="1800"/>
              <a:buFont typeface="Arial"/>
              <a:buNone/>
            </a:pPr>
            <a:r>
              <a:t/>
            </a:r>
            <a:endParaRPr sz="2000">
              <a:latin typeface="Noto Sans"/>
              <a:ea typeface="Noto Sans"/>
              <a:cs typeface="Noto Sans"/>
              <a:sym typeface="Noto Sans"/>
            </a:endParaRPr>
          </a:p>
          <a:p>
            <a:pPr indent="-57150" lvl="0" marL="171450" rtl="0" algn="l">
              <a:lnSpc>
                <a:spcPct val="100000"/>
              </a:lnSpc>
              <a:spcBef>
                <a:spcPts val="1200"/>
              </a:spcBef>
              <a:spcAft>
                <a:spcPts val="600"/>
              </a:spcAft>
              <a:buSzPts val="1800"/>
              <a:buFont typeface="Arial"/>
              <a:buNone/>
            </a:pPr>
            <a:r>
              <a:t/>
            </a:r>
            <a:endParaRPr sz="2000">
              <a:latin typeface="Noto Sans"/>
              <a:ea typeface="Noto Sans"/>
              <a:cs typeface="Noto Sans"/>
              <a:sym typeface="Noto Sans"/>
            </a:endParaRPr>
          </a:p>
        </p:txBody>
      </p:sp>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p45"/>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Institutional Report: Format, Length, and Submission</a:t>
            </a:r>
            <a:endParaRPr sz="2800"/>
          </a:p>
        </p:txBody>
      </p:sp>
      <p:sp>
        <p:nvSpPr>
          <p:cNvPr id="367" name="Google Shape;367;p45"/>
          <p:cNvSpPr txBox="1"/>
          <p:nvPr>
            <p:ph idx="1" type="body"/>
          </p:nvPr>
        </p:nvSpPr>
        <p:spPr>
          <a:xfrm>
            <a:off x="415908" y="1591200"/>
            <a:ext cx="5410201" cy="2275200"/>
          </a:xfrm>
          <a:prstGeom prst="rect">
            <a:avLst/>
          </a:prstGeom>
          <a:noFill/>
          <a:ln>
            <a:noFill/>
          </a:ln>
        </p:spPr>
        <p:txBody>
          <a:bodyPr anchorCtr="0" anchor="t" bIns="91425" lIns="91425" spcFirstLastPara="1" rIns="91425" wrap="square" tIns="91425">
            <a:noAutofit/>
          </a:bodyPr>
          <a:lstStyle/>
          <a:p>
            <a:pPr indent="-228600" lvl="1" marL="457200" rtl="0" algn="l">
              <a:lnSpc>
                <a:spcPct val="100000"/>
              </a:lnSpc>
              <a:spcBef>
                <a:spcPts val="0"/>
              </a:spcBef>
              <a:spcAft>
                <a:spcPts val="0"/>
              </a:spcAft>
              <a:buSzPts val="1400"/>
              <a:buFont typeface="Arial"/>
              <a:buChar char="•"/>
            </a:pPr>
            <a:r>
              <a:rPr lang="en-US" sz="1800">
                <a:solidFill>
                  <a:srgbClr val="000000"/>
                </a:solidFill>
                <a:latin typeface="Noto Sans"/>
                <a:ea typeface="Noto Sans"/>
                <a:cs typeface="Noto Sans"/>
                <a:sym typeface="Noto Sans"/>
              </a:rPr>
              <a:t>50 – 75 pages, double spaced, 12 point font – do not format in columns</a:t>
            </a:r>
            <a:endParaRPr/>
          </a:p>
          <a:p>
            <a:pPr indent="-228600" lvl="1" marL="457200" rtl="0" algn="l">
              <a:lnSpc>
                <a:spcPct val="100000"/>
              </a:lnSpc>
              <a:spcBef>
                <a:spcPts val="1200"/>
              </a:spcBef>
              <a:spcAft>
                <a:spcPts val="0"/>
              </a:spcAft>
              <a:buSzPts val="1400"/>
              <a:buFont typeface="Arial"/>
              <a:buChar char="•"/>
            </a:pPr>
            <a:r>
              <a:rPr lang="en-US" sz="1800">
                <a:solidFill>
                  <a:srgbClr val="000000"/>
                </a:solidFill>
                <a:latin typeface="Noto Sans"/>
                <a:ea typeface="Noto Sans"/>
                <a:cs typeface="Noto Sans"/>
                <a:sym typeface="Noto Sans"/>
              </a:rPr>
              <a:t>Will be submitted via Box.com</a:t>
            </a:r>
            <a:endParaRPr/>
          </a:p>
          <a:p>
            <a:pPr indent="-228600" lvl="1" marL="457200" rtl="0" algn="l">
              <a:lnSpc>
                <a:spcPct val="100000"/>
              </a:lnSpc>
              <a:spcBef>
                <a:spcPts val="1200"/>
              </a:spcBef>
              <a:spcAft>
                <a:spcPts val="0"/>
              </a:spcAft>
              <a:buSzPts val="1400"/>
              <a:buFont typeface="Arial"/>
              <a:buChar char="•"/>
            </a:pPr>
            <a:r>
              <a:rPr lang="en-US" sz="1800">
                <a:solidFill>
                  <a:srgbClr val="000000"/>
                </a:solidFill>
                <a:latin typeface="Noto Sans"/>
                <a:ea typeface="Noto Sans"/>
                <a:cs typeface="Noto Sans"/>
                <a:sym typeface="Noto Sans"/>
              </a:rPr>
              <a:t>Make sure all of your links work!</a:t>
            </a:r>
            <a:endParaRPr/>
          </a:p>
          <a:p>
            <a:pPr indent="-228600" lvl="1" marL="457200" rtl="0" algn="l">
              <a:lnSpc>
                <a:spcPct val="100000"/>
              </a:lnSpc>
              <a:spcBef>
                <a:spcPts val="1200"/>
              </a:spcBef>
              <a:spcAft>
                <a:spcPts val="0"/>
              </a:spcAft>
              <a:buSzPts val="1400"/>
              <a:buFont typeface="Arial"/>
              <a:buChar char="•"/>
            </a:pPr>
            <a:r>
              <a:rPr lang="en-US" sz="1800">
                <a:solidFill>
                  <a:srgbClr val="000000"/>
                </a:solidFill>
                <a:latin typeface="Noto Sans"/>
                <a:ea typeface="Noto Sans"/>
                <a:cs typeface="Noto Sans"/>
                <a:sym typeface="Noto Sans"/>
              </a:rPr>
              <a:t>Again, more is not better…necessarily</a:t>
            </a:r>
            <a:endParaRPr/>
          </a:p>
          <a:p>
            <a:pPr indent="-171450" lvl="0" marL="285750" rtl="0" algn="l">
              <a:lnSpc>
                <a:spcPct val="100000"/>
              </a:lnSpc>
              <a:spcBef>
                <a:spcPts val="1200"/>
              </a:spcBef>
              <a:spcAft>
                <a:spcPts val="0"/>
              </a:spcAft>
              <a:buSzPts val="1800"/>
              <a:buFont typeface="Arial"/>
              <a:buNone/>
            </a:pPr>
            <a:r>
              <a:t/>
            </a:r>
            <a:endParaRPr sz="2000">
              <a:latin typeface="Noto Sans"/>
              <a:ea typeface="Noto Sans"/>
              <a:cs typeface="Noto Sans"/>
              <a:sym typeface="Noto Sans"/>
            </a:endParaRPr>
          </a:p>
          <a:p>
            <a:pPr indent="-57150" lvl="0" marL="171450" rtl="0" algn="l">
              <a:lnSpc>
                <a:spcPct val="100000"/>
              </a:lnSpc>
              <a:spcBef>
                <a:spcPts val="1200"/>
              </a:spcBef>
              <a:spcAft>
                <a:spcPts val="600"/>
              </a:spcAft>
              <a:buSzPts val="1800"/>
              <a:buFont typeface="Arial"/>
              <a:buNone/>
            </a:pPr>
            <a:r>
              <a:t/>
            </a:r>
            <a:endParaRPr sz="2000">
              <a:latin typeface="Noto Sans"/>
              <a:ea typeface="Noto Sans"/>
              <a:cs typeface="Noto Sans"/>
              <a:sym typeface="Noto Sans"/>
            </a:endParaRPr>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1" name="Shape 371"/>
        <p:cNvGrpSpPr/>
        <p:nvPr/>
      </p:nvGrpSpPr>
      <p:grpSpPr>
        <a:xfrm>
          <a:off x="0" y="0"/>
          <a:ext cx="0" cy="0"/>
          <a:chOff x="0" y="0"/>
          <a:chExt cx="0" cy="0"/>
        </a:xfrm>
      </p:grpSpPr>
      <p:sp>
        <p:nvSpPr>
          <p:cNvPr id="372" name="Google Shape;372;p46"/>
          <p:cNvSpPr txBox="1"/>
          <p:nvPr>
            <p:ph type="ctrTitle"/>
          </p:nvPr>
        </p:nvSpPr>
        <p:spPr>
          <a:xfrm>
            <a:off x="311708" y="744575"/>
            <a:ext cx="8520600" cy="2052600"/>
          </a:xfrm>
          <a:prstGeom prst="rect">
            <a:avLst/>
          </a:prstGeom>
          <a:noFill/>
          <a:ln>
            <a:noFill/>
          </a:ln>
        </p:spPr>
        <p:txBody>
          <a:bodyPr anchorCtr="0" anchor="t" bIns="91425" lIns="91425" spcFirstLastPara="1" rIns="91425" wrap="square" tIns="91425">
            <a:noAutofit/>
          </a:bodyPr>
          <a:lstStyle/>
          <a:p>
            <a:pPr indent="0" lvl="0" marL="0" rtl="0" algn="ctr">
              <a:lnSpc>
                <a:spcPct val="100000"/>
              </a:lnSpc>
              <a:spcBef>
                <a:spcPts val="0"/>
              </a:spcBef>
              <a:spcAft>
                <a:spcPts val="0"/>
              </a:spcAft>
              <a:buSzPts val="3800"/>
              <a:buNone/>
            </a:pPr>
            <a:r>
              <a:rPr lang="en-US"/>
              <a:t>Part Three: The Reaffirmation Review Process:</a:t>
            </a:r>
            <a:br>
              <a:rPr lang="en-US"/>
            </a:br>
            <a:r>
              <a:rPr lang="en-US"/>
              <a:t>Unchanged </a:t>
            </a:r>
            <a:endParaRPr/>
          </a:p>
        </p:txBody>
      </p:sp>
      <p:sp>
        <p:nvSpPr>
          <p:cNvPr id="373" name="Google Shape;373;p46"/>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Autofit/>
          </a:bodyPr>
          <a:lstStyle/>
          <a:p>
            <a:pPr indent="-342900" lvl="0" marL="342900" rtl="0" algn="l">
              <a:lnSpc>
                <a:spcPct val="100000"/>
              </a:lnSpc>
              <a:spcBef>
                <a:spcPts val="0"/>
              </a:spcBef>
              <a:spcAft>
                <a:spcPts val="0"/>
              </a:spcAft>
              <a:buSzPts val="2000"/>
              <a:buFont typeface="Arial"/>
              <a:buChar char="•"/>
            </a:pPr>
            <a:r>
              <a:rPr lang="en-US"/>
              <a:t>Offsite Review (OSR) and Lines of Inquiry</a:t>
            </a:r>
            <a:endParaRPr/>
          </a:p>
          <a:p>
            <a:pPr indent="-342900" lvl="0" marL="342900" rtl="0" algn="l">
              <a:lnSpc>
                <a:spcPct val="100000"/>
              </a:lnSpc>
              <a:spcBef>
                <a:spcPts val="0"/>
              </a:spcBef>
              <a:spcAft>
                <a:spcPts val="0"/>
              </a:spcAft>
              <a:buSzPts val="2000"/>
              <a:buFont typeface="Arial"/>
              <a:buChar char="•"/>
            </a:pPr>
            <a:r>
              <a:rPr lang="en-US"/>
              <a:t>Accreditation Visit</a:t>
            </a:r>
            <a:endParaRPr/>
          </a:p>
          <a:p>
            <a:pPr indent="-342900" lvl="0" marL="342900" rtl="0" algn="l">
              <a:lnSpc>
                <a:spcPct val="100000"/>
              </a:lnSpc>
              <a:spcBef>
                <a:spcPts val="0"/>
              </a:spcBef>
              <a:spcAft>
                <a:spcPts val="0"/>
              </a:spcAft>
              <a:buSzPts val="2000"/>
              <a:buFont typeface="Arial"/>
              <a:buChar char="•"/>
            </a:pPr>
            <a:r>
              <a:rPr lang="en-US"/>
              <a:t>Team Report and Commission Review</a:t>
            </a:r>
            <a:endParaRPr/>
          </a:p>
          <a:p>
            <a:pPr indent="-342900" lvl="0" marL="342900" rtl="0" algn="l">
              <a:lnSpc>
                <a:spcPct val="100000"/>
              </a:lnSpc>
              <a:spcBef>
                <a:spcPts val="0"/>
              </a:spcBef>
              <a:spcAft>
                <a:spcPts val="0"/>
              </a:spcAft>
              <a:buSzPts val="2000"/>
              <a:buFont typeface="Arial"/>
              <a:buChar char="•"/>
            </a:pPr>
            <a:r>
              <a:rPr lang="en-US"/>
              <a:t>Tools and Resources</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7" name="Shape 377"/>
        <p:cNvGrpSpPr/>
        <p:nvPr/>
      </p:nvGrpSpPr>
      <p:grpSpPr>
        <a:xfrm>
          <a:off x="0" y="0"/>
          <a:ext cx="0" cy="0"/>
          <a:chOff x="0" y="0"/>
          <a:chExt cx="0" cy="0"/>
        </a:xfrm>
      </p:grpSpPr>
      <p:sp>
        <p:nvSpPr>
          <p:cNvPr id="378" name="Google Shape;378;p47"/>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The Offsite Review (OSR) – Spring 2025</a:t>
            </a:r>
            <a:endParaRPr sz="2800"/>
          </a:p>
        </p:txBody>
      </p:sp>
      <p:sp>
        <p:nvSpPr>
          <p:cNvPr id="379" name="Google Shape;379;p47"/>
          <p:cNvSpPr txBox="1"/>
          <p:nvPr>
            <p:ph idx="1" type="body"/>
          </p:nvPr>
        </p:nvSpPr>
        <p:spPr>
          <a:xfrm>
            <a:off x="408981" y="1196346"/>
            <a:ext cx="8042292" cy="3451854"/>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1800">
                <a:latin typeface="Noto Sans"/>
                <a:ea typeface="Noto Sans"/>
                <a:cs typeface="Noto Sans"/>
                <a:sym typeface="Noto Sans"/>
              </a:rPr>
              <a:t>Purpose: To make preliminary findings based on the institutional report and additional documents</a:t>
            </a:r>
            <a:endParaRPr/>
          </a:p>
          <a:p>
            <a:pPr indent="-342900" lvl="0" marL="457200" rtl="0" algn="l">
              <a:lnSpc>
                <a:spcPct val="100000"/>
              </a:lnSpc>
              <a:spcBef>
                <a:spcPts val="1200"/>
              </a:spcBef>
              <a:spcAft>
                <a:spcPts val="0"/>
              </a:spcAft>
              <a:buSzPts val="1800"/>
              <a:buFont typeface="Arial"/>
              <a:buChar char="•"/>
            </a:pPr>
            <a:r>
              <a:rPr lang="en-US" sz="1800">
                <a:latin typeface="Noto Sans"/>
                <a:ea typeface="Noto Sans"/>
                <a:cs typeface="Noto Sans"/>
                <a:sym typeface="Noto Sans"/>
              </a:rPr>
              <a:t>Team members read the institutional report and other documents</a:t>
            </a:r>
            <a:endParaRPr/>
          </a:p>
          <a:p>
            <a:pPr indent="-317500" lvl="1" marL="914400" rtl="0" algn="l">
              <a:lnSpc>
                <a:spcPct val="100000"/>
              </a:lnSpc>
              <a:spcBef>
                <a:spcPts val="600"/>
              </a:spcBef>
              <a:spcAft>
                <a:spcPts val="0"/>
              </a:spcAft>
              <a:buSzPts val="1400"/>
              <a:buFont typeface="Arial"/>
              <a:buChar char="•"/>
            </a:pPr>
            <a:r>
              <a:rPr lang="en-US" sz="1800">
                <a:solidFill>
                  <a:srgbClr val="37404A"/>
                </a:solidFill>
                <a:latin typeface="Noto Sans"/>
                <a:ea typeface="Noto Sans"/>
                <a:cs typeface="Noto Sans"/>
                <a:sym typeface="Noto Sans"/>
              </a:rPr>
              <a:t>Share impressions</a:t>
            </a:r>
            <a:endParaRPr/>
          </a:p>
          <a:p>
            <a:pPr indent="-317500" lvl="1" marL="914400" rtl="0" algn="l">
              <a:lnSpc>
                <a:spcPct val="100000"/>
              </a:lnSpc>
              <a:spcBef>
                <a:spcPts val="600"/>
              </a:spcBef>
              <a:spcAft>
                <a:spcPts val="0"/>
              </a:spcAft>
              <a:buSzPts val="1400"/>
              <a:buFont typeface="Arial"/>
              <a:buChar char="•"/>
            </a:pPr>
            <a:r>
              <a:rPr lang="en-US" sz="1800">
                <a:solidFill>
                  <a:srgbClr val="37404A"/>
                </a:solidFill>
                <a:latin typeface="Noto Sans"/>
                <a:ea typeface="Noto Sans"/>
                <a:cs typeface="Noto Sans"/>
                <a:sym typeface="Noto Sans"/>
              </a:rPr>
              <a:t>Note issues they wish to follow-up</a:t>
            </a:r>
            <a:endParaRPr/>
          </a:p>
          <a:p>
            <a:pPr indent="-317500" lvl="1" marL="914400" rtl="0" algn="l">
              <a:lnSpc>
                <a:spcPct val="100000"/>
              </a:lnSpc>
              <a:spcBef>
                <a:spcPts val="600"/>
              </a:spcBef>
              <a:spcAft>
                <a:spcPts val="0"/>
              </a:spcAft>
              <a:buSzPts val="1400"/>
              <a:buFont typeface="Arial"/>
              <a:buChar char="•"/>
            </a:pPr>
            <a:r>
              <a:rPr lang="en-US" sz="1800">
                <a:solidFill>
                  <a:srgbClr val="37404A"/>
                </a:solidFill>
                <a:latin typeface="Noto Sans"/>
                <a:ea typeface="Noto Sans"/>
                <a:cs typeface="Noto Sans"/>
                <a:sym typeface="Noto Sans"/>
              </a:rPr>
              <a:t>Develop questions for reaffirmation visit</a:t>
            </a:r>
            <a:endParaRPr/>
          </a:p>
          <a:p>
            <a:pPr indent="-342900" lvl="0" marL="457200" rtl="0" algn="l">
              <a:lnSpc>
                <a:spcPct val="100000"/>
              </a:lnSpc>
              <a:spcBef>
                <a:spcPts val="1200"/>
              </a:spcBef>
              <a:spcAft>
                <a:spcPts val="0"/>
              </a:spcAft>
              <a:buSzPts val="1800"/>
              <a:buFont typeface="Arial"/>
              <a:buChar char="•"/>
            </a:pPr>
            <a:r>
              <a:rPr lang="en-US" sz="1800">
                <a:latin typeface="Noto Sans"/>
                <a:ea typeface="Noto Sans"/>
                <a:cs typeface="Noto Sans"/>
                <a:sym typeface="Noto Sans"/>
              </a:rPr>
              <a:t>Prepare Lines of Inquiry document</a:t>
            </a:r>
            <a:endParaRPr/>
          </a:p>
          <a:p>
            <a:pPr indent="-317500" lvl="1" marL="914400" rtl="0" algn="l">
              <a:lnSpc>
                <a:spcPct val="100000"/>
              </a:lnSpc>
              <a:spcBef>
                <a:spcPts val="600"/>
              </a:spcBef>
              <a:spcAft>
                <a:spcPts val="600"/>
              </a:spcAft>
              <a:buSzPts val="1400"/>
              <a:buFont typeface="Arial"/>
              <a:buChar char="•"/>
            </a:pPr>
            <a:r>
              <a:rPr lang="en-US" u="sng">
                <a:solidFill>
                  <a:srgbClr val="0070C0"/>
                </a:solidFill>
                <a:latin typeface="Noto Sans"/>
                <a:ea typeface="Noto Sans"/>
                <a:cs typeface="Noto Sans"/>
                <a:sym typeface="Noto Sans"/>
                <a:hlinkClick r:id="rId3">
                  <a:extLst>
                    <a:ext uri="{A12FA001-AC4F-418D-AE19-62706E023703}">
                      <ahyp:hlinkClr val="tx"/>
                    </a:ext>
                  </a:extLst>
                </a:hlinkClick>
              </a:rPr>
              <a:t>https://www.wscuc.org/resources/?fwp_keyword=lines%20of%20inquiry</a:t>
            </a:r>
            <a:r>
              <a:rPr lang="en-US">
                <a:solidFill>
                  <a:srgbClr val="0070C0"/>
                </a:solidFill>
                <a:latin typeface="Noto Sans"/>
                <a:ea typeface="Noto Sans"/>
                <a:cs typeface="Noto Sans"/>
                <a:sym typeface="Noto Sans"/>
              </a:rPr>
              <a:t> </a:t>
            </a:r>
            <a:endParaRPr sz="2000">
              <a:latin typeface="Noto Sans"/>
              <a:ea typeface="Noto Sans"/>
              <a:cs typeface="Noto Sans"/>
              <a:sym typeface="Noto Sans"/>
            </a:endParaRPr>
          </a:p>
        </p:txBody>
      </p:sp>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3" name="Shape 383"/>
        <p:cNvGrpSpPr/>
        <p:nvPr/>
      </p:nvGrpSpPr>
      <p:grpSpPr>
        <a:xfrm>
          <a:off x="0" y="0"/>
          <a:ext cx="0" cy="0"/>
          <a:chOff x="0" y="0"/>
          <a:chExt cx="0" cy="0"/>
        </a:xfrm>
      </p:grpSpPr>
      <p:sp>
        <p:nvSpPr>
          <p:cNvPr id="384" name="Google Shape;384;p48"/>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The Offsite Review (OSR)</a:t>
            </a:r>
            <a:endParaRPr sz="2800"/>
          </a:p>
        </p:txBody>
      </p:sp>
      <p:sp>
        <p:nvSpPr>
          <p:cNvPr id="385" name="Google Shape;385;p48"/>
          <p:cNvSpPr txBox="1"/>
          <p:nvPr>
            <p:ph idx="1" type="body"/>
          </p:nvPr>
        </p:nvSpPr>
        <p:spPr>
          <a:xfrm>
            <a:off x="311701" y="1246621"/>
            <a:ext cx="6068318" cy="3451854"/>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1800"/>
              <a:t>Team meets (virtually) to evaluate the institutional report and make preliminary findings</a:t>
            </a:r>
            <a:endParaRPr/>
          </a:p>
          <a:p>
            <a:pPr indent="-342900" lvl="0" marL="457200" rtl="0" algn="l">
              <a:lnSpc>
                <a:spcPct val="100000"/>
              </a:lnSpc>
              <a:spcBef>
                <a:spcPts val="1200"/>
              </a:spcBef>
              <a:spcAft>
                <a:spcPts val="0"/>
              </a:spcAft>
              <a:buSzPts val="1800"/>
              <a:buFont typeface="Arial"/>
              <a:buChar char="•"/>
            </a:pPr>
            <a:r>
              <a:rPr lang="en-US" sz="1800"/>
              <a:t>Team meets via video conference with institution</a:t>
            </a:r>
            <a:endParaRPr/>
          </a:p>
          <a:p>
            <a:pPr indent="-342900" lvl="0" marL="457200" rtl="0" algn="l">
              <a:lnSpc>
                <a:spcPct val="100000"/>
              </a:lnSpc>
              <a:spcBef>
                <a:spcPts val="1200"/>
              </a:spcBef>
              <a:spcAft>
                <a:spcPts val="0"/>
              </a:spcAft>
              <a:buSzPts val="1800"/>
              <a:buFont typeface="Arial"/>
              <a:buChar char="•"/>
            </a:pPr>
            <a:r>
              <a:rPr lang="en-US" sz="1800"/>
              <a:t>The OSR meeting is fairly short (less than an hour)</a:t>
            </a:r>
            <a:endParaRPr/>
          </a:p>
          <a:p>
            <a:pPr indent="-342900" lvl="0" marL="457200" rtl="0" algn="l">
              <a:lnSpc>
                <a:spcPct val="100000"/>
              </a:lnSpc>
              <a:spcBef>
                <a:spcPts val="1200"/>
              </a:spcBef>
              <a:spcAft>
                <a:spcPts val="0"/>
              </a:spcAft>
              <a:buSzPts val="1800"/>
              <a:buFont typeface="Arial"/>
              <a:buChar char="•"/>
            </a:pPr>
            <a:r>
              <a:rPr lang="en-US" sz="1800"/>
              <a:t>Team members are all present; CEO, CAO, CFO, ALO and possible other campus leaders are present</a:t>
            </a:r>
            <a:endParaRPr/>
          </a:p>
          <a:p>
            <a:pPr indent="-342900" lvl="0" marL="457200" rtl="0" algn="l">
              <a:lnSpc>
                <a:spcPct val="100000"/>
              </a:lnSpc>
              <a:spcBef>
                <a:spcPts val="1200"/>
              </a:spcBef>
              <a:spcAft>
                <a:spcPts val="1200"/>
              </a:spcAft>
              <a:buSzPts val="1800"/>
              <a:buFont typeface="Arial"/>
              <a:buChar char="•"/>
            </a:pPr>
            <a:r>
              <a:rPr lang="en-US" sz="1800"/>
              <a:t>Not a Q &amp; A session!</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49"/>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Summary of Lines of Inquiry Document</a:t>
            </a:r>
            <a:endParaRPr sz="2800"/>
          </a:p>
        </p:txBody>
      </p:sp>
      <p:sp>
        <p:nvSpPr>
          <p:cNvPr id="391" name="Google Shape;391;p49"/>
          <p:cNvSpPr txBox="1"/>
          <p:nvPr>
            <p:ph idx="1" type="body"/>
          </p:nvPr>
        </p:nvSpPr>
        <p:spPr>
          <a:xfrm>
            <a:off x="839893" y="1246620"/>
            <a:ext cx="7424342" cy="357982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1800">
                <a:latin typeface="Noto Sans"/>
                <a:ea typeface="Noto Sans"/>
                <a:cs typeface="Noto Sans"/>
                <a:sym typeface="Noto Sans"/>
              </a:rPr>
              <a:t>Team provides institution within a week with: </a:t>
            </a:r>
            <a:endParaRPr/>
          </a:p>
          <a:p>
            <a:pPr indent="-317500" lvl="1" marL="914400" rtl="0" algn="l">
              <a:lnSpc>
                <a:spcPct val="100000"/>
              </a:lnSpc>
              <a:spcBef>
                <a:spcPts val="0"/>
              </a:spcBef>
              <a:spcAft>
                <a:spcPts val="0"/>
              </a:spcAft>
              <a:buSzPts val="1400"/>
              <a:buFont typeface="Arial"/>
              <a:buChar char="•"/>
            </a:pPr>
            <a:r>
              <a:rPr lang="en-US" sz="1800">
                <a:solidFill>
                  <a:srgbClr val="37404A"/>
                </a:solidFill>
                <a:latin typeface="Noto Sans"/>
                <a:ea typeface="Noto Sans"/>
                <a:cs typeface="Noto Sans"/>
                <a:sym typeface="Noto Sans"/>
              </a:rPr>
              <a:t>summary of strengths</a:t>
            </a:r>
            <a:endParaRPr/>
          </a:p>
          <a:p>
            <a:pPr indent="-317500" lvl="1" marL="914400" rtl="0" algn="l">
              <a:lnSpc>
                <a:spcPct val="100000"/>
              </a:lnSpc>
              <a:spcBef>
                <a:spcPts val="0"/>
              </a:spcBef>
              <a:spcAft>
                <a:spcPts val="0"/>
              </a:spcAft>
              <a:buSzPts val="1400"/>
              <a:buFont typeface="Arial"/>
              <a:buChar char="•"/>
            </a:pPr>
            <a:r>
              <a:rPr lang="en-US" sz="1800">
                <a:solidFill>
                  <a:srgbClr val="37404A"/>
                </a:solidFill>
                <a:latin typeface="Noto Sans"/>
                <a:ea typeface="Noto Sans"/>
                <a:cs typeface="Noto Sans"/>
                <a:sym typeface="Noto Sans"/>
              </a:rPr>
              <a:t>areas needing improvement </a:t>
            </a:r>
            <a:endParaRPr/>
          </a:p>
          <a:p>
            <a:pPr indent="-317500" lvl="1" marL="914400" rtl="0" algn="l">
              <a:lnSpc>
                <a:spcPct val="100000"/>
              </a:lnSpc>
              <a:spcBef>
                <a:spcPts val="0"/>
              </a:spcBef>
              <a:spcAft>
                <a:spcPts val="0"/>
              </a:spcAft>
              <a:buSzPts val="1400"/>
              <a:buFont typeface="Arial"/>
              <a:buChar char="•"/>
            </a:pPr>
            <a:r>
              <a:rPr lang="en-US" sz="1800">
                <a:solidFill>
                  <a:srgbClr val="37404A"/>
                </a:solidFill>
                <a:latin typeface="Noto Sans"/>
                <a:ea typeface="Noto Sans"/>
                <a:cs typeface="Noto Sans"/>
                <a:sym typeface="Noto Sans"/>
              </a:rPr>
              <a:t>foci of the visit </a:t>
            </a:r>
            <a:endParaRPr/>
          </a:p>
          <a:p>
            <a:pPr indent="-317500" lvl="1" marL="914400" rtl="0" algn="l">
              <a:lnSpc>
                <a:spcPct val="100000"/>
              </a:lnSpc>
              <a:spcBef>
                <a:spcPts val="0"/>
              </a:spcBef>
              <a:spcAft>
                <a:spcPts val="0"/>
              </a:spcAft>
              <a:buSzPts val="1400"/>
              <a:buFont typeface="Arial"/>
              <a:buChar char="•"/>
            </a:pPr>
            <a:r>
              <a:rPr lang="en-US" sz="1800">
                <a:solidFill>
                  <a:srgbClr val="37404A"/>
                </a:solidFill>
                <a:latin typeface="Noto Sans"/>
                <a:ea typeface="Noto Sans"/>
                <a:cs typeface="Noto Sans"/>
                <a:sym typeface="Noto Sans"/>
              </a:rPr>
              <a:t>questions </a:t>
            </a:r>
            <a:endParaRPr/>
          </a:p>
          <a:p>
            <a:pPr indent="-317500" lvl="1" marL="914400" rtl="0" algn="l">
              <a:lnSpc>
                <a:spcPct val="100000"/>
              </a:lnSpc>
              <a:spcBef>
                <a:spcPts val="0"/>
              </a:spcBef>
              <a:spcAft>
                <a:spcPts val="0"/>
              </a:spcAft>
              <a:buSzPts val="1400"/>
              <a:buFont typeface="Arial"/>
              <a:buChar char="•"/>
            </a:pPr>
            <a:r>
              <a:rPr lang="en-US" sz="1800">
                <a:solidFill>
                  <a:srgbClr val="37404A"/>
                </a:solidFill>
                <a:latin typeface="Noto Sans"/>
                <a:ea typeface="Noto Sans"/>
                <a:cs typeface="Noto Sans"/>
                <a:sym typeface="Noto Sans"/>
              </a:rPr>
              <a:t>who to meet with during visit </a:t>
            </a:r>
            <a:endParaRPr/>
          </a:p>
          <a:p>
            <a:pPr indent="-342900" lvl="0" marL="457200" rtl="0" algn="l">
              <a:lnSpc>
                <a:spcPct val="100000"/>
              </a:lnSpc>
              <a:spcBef>
                <a:spcPts val="600"/>
              </a:spcBef>
              <a:spcAft>
                <a:spcPts val="0"/>
              </a:spcAft>
              <a:buSzPts val="1800"/>
              <a:buFont typeface="Arial"/>
              <a:buChar char="•"/>
            </a:pPr>
            <a:r>
              <a:rPr lang="en-US" sz="1800">
                <a:latin typeface="Noto Sans"/>
                <a:ea typeface="Noto Sans"/>
                <a:cs typeface="Noto Sans"/>
                <a:sym typeface="Noto Sans"/>
              </a:rPr>
              <a:t>Any additional documents or information the team wants before or during the visit are identified (due 8 weeks before visit)</a:t>
            </a:r>
            <a:endParaRPr/>
          </a:p>
          <a:p>
            <a:pPr indent="-342900" lvl="0" marL="457200" rtl="0" algn="l">
              <a:lnSpc>
                <a:spcPct val="100000"/>
              </a:lnSpc>
              <a:spcBef>
                <a:spcPts val="600"/>
              </a:spcBef>
              <a:spcAft>
                <a:spcPts val="0"/>
              </a:spcAft>
              <a:buSzPts val="1800"/>
              <a:buFont typeface="Arial"/>
              <a:buChar char="•"/>
            </a:pPr>
            <a:r>
              <a:rPr lang="en-US" sz="1800">
                <a:latin typeface="Noto Sans"/>
                <a:ea typeface="Noto Sans"/>
                <a:cs typeface="Noto Sans"/>
                <a:sym typeface="Noto Sans"/>
              </a:rPr>
              <a:t>The Lines of Inquiry are </a:t>
            </a:r>
            <a:r>
              <a:rPr i="1" lang="en-US" sz="1800">
                <a:latin typeface="Noto Sans"/>
                <a:ea typeface="Noto Sans"/>
                <a:cs typeface="Noto Sans"/>
                <a:sym typeface="Noto Sans"/>
              </a:rPr>
              <a:t>not</a:t>
            </a:r>
            <a:r>
              <a:rPr lang="en-US" sz="1800">
                <a:latin typeface="Noto Sans"/>
                <a:ea typeface="Noto Sans"/>
                <a:cs typeface="Noto Sans"/>
                <a:sym typeface="Noto Sans"/>
              </a:rPr>
              <a:t> made public and will </a:t>
            </a:r>
            <a:r>
              <a:rPr i="1" lang="en-US" sz="1800">
                <a:latin typeface="Noto Sans"/>
                <a:ea typeface="Noto Sans"/>
                <a:cs typeface="Noto Sans"/>
                <a:sym typeface="Noto Sans"/>
              </a:rPr>
              <a:t>not</a:t>
            </a:r>
            <a:r>
              <a:rPr lang="en-US" sz="1800">
                <a:latin typeface="Noto Sans"/>
                <a:ea typeface="Noto Sans"/>
                <a:cs typeface="Noto Sans"/>
                <a:sym typeface="Noto Sans"/>
              </a:rPr>
              <a:t> require another report to be written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4" name="Shape 114"/>
        <p:cNvGrpSpPr/>
        <p:nvPr/>
      </p:nvGrpSpPr>
      <p:grpSpPr>
        <a:xfrm>
          <a:off x="0" y="0"/>
          <a:ext cx="0" cy="0"/>
          <a:chOff x="0" y="0"/>
          <a:chExt cx="0" cy="0"/>
        </a:xfrm>
      </p:grpSpPr>
      <p:sp>
        <p:nvSpPr>
          <p:cNvPr id="115" name="Google Shape;115;p5"/>
          <p:cNvSpPr txBox="1"/>
          <p:nvPr>
            <p:ph type="title"/>
          </p:nvPr>
        </p:nvSpPr>
        <p:spPr>
          <a:xfrm>
            <a:off x="1091956" y="151955"/>
            <a:ext cx="7450541"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US" sz="2800"/>
              <a:t>Standards: An Easy Way to Remember Them</a:t>
            </a:r>
            <a:endParaRPr sz="2800"/>
          </a:p>
        </p:txBody>
      </p:sp>
      <p:sp>
        <p:nvSpPr>
          <p:cNvPr id="116" name="Google Shape;116;p5"/>
          <p:cNvSpPr txBox="1"/>
          <p:nvPr>
            <p:ph idx="1" type="body"/>
          </p:nvPr>
        </p:nvSpPr>
        <p:spPr>
          <a:xfrm>
            <a:off x="601503" y="946956"/>
            <a:ext cx="7940994" cy="358934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5769E5"/>
              </a:buClr>
              <a:buSzPts val="1800"/>
              <a:buNone/>
            </a:pPr>
            <a:r>
              <a:t/>
            </a:r>
            <a:endParaRPr sz="2000">
              <a:solidFill>
                <a:srgbClr val="5769E5"/>
              </a:solidFill>
              <a:latin typeface="Oswald"/>
              <a:ea typeface="Oswald"/>
              <a:cs typeface="Oswald"/>
              <a:sym typeface="Oswald"/>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5" name="Shape 395"/>
        <p:cNvGrpSpPr/>
        <p:nvPr/>
      </p:nvGrpSpPr>
      <p:grpSpPr>
        <a:xfrm>
          <a:off x="0" y="0"/>
          <a:ext cx="0" cy="0"/>
          <a:chOff x="0" y="0"/>
          <a:chExt cx="0" cy="0"/>
        </a:xfrm>
      </p:grpSpPr>
      <p:sp>
        <p:nvSpPr>
          <p:cNvPr id="396" name="Google Shape;396;p50"/>
          <p:cNvSpPr txBox="1"/>
          <p:nvPr>
            <p:ph type="title"/>
          </p:nvPr>
        </p:nvSpPr>
        <p:spPr>
          <a:xfrm>
            <a:off x="265500" y="1233175"/>
            <a:ext cx="4045200" cy="14823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400"/>
              <a:buNone/>
            </a:pPr>
            <a:r>
              <a:rPr lang="en-US"/>
              <a:t>The Reaffirmation of Accreditation Visit – On-site: Fall 2025</a:t>
            </a:r>
            <a:endParaRPr sz="2800"/>
          </a:p>
        </p:txBody>
      </p:sp>
      <p:sp>
        <p:nvSpPr>
          <p:cNvPr id="397" name="Google Shape;397;p50"/>
          <p:cNvSpPr txBox="1"/>
          <p:nvPr>
            <p:ph idx="2" type="body"/>
          </p:nvPr>
        </p:nvSpPr>
        <p:spPr>
          <a:xfrm>
            <a:off x="4628271" y="724075"/>
            <a:ext cx="4339883" cy="36951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2000"/>
              <a:t>Institution will show how it has responded to OSR questions or issues</a:t>
            </a:r>
            <a:endParaRPr/>
          </a:p>
          <a:p>
            <a:pPr indent="-342900" lvl="0" marL="457200" rtl="0" algn="l">
              <a:lnSpc>
                <a:spcPct val="100000"/>
              </a:lnSpc>
              <a:spcBef>
                <a:spcPts val="600"/>
              </a:spcBef>
              <a:spcAft>
                <a:spcPts val="0"/>
              </a:spcAft>
              <a:buSzPts val="1800"/>
              <a:buFont typeface="Arial"/>
              <a:buChar char="•"/>
            </a:pPr>
            <a:r>
              <a:rPr lang="en-US" sz="2000"/>
              <a:t>Team will ask questions to fill in its review</a:t>
            </a:r>
            <a:endParaRPr/>
          </a:p>
          <a:p>
            <a:pPr indent="-342900" lvl="0" marL="457200" rtl="0" algn="l">
              <a:lnSpc>
                <a:spcPct val="100000"/>
              </a:lnSpc>
              <a:spcBef>
                <a:spcPts val="600"/>
              </a:spcBef>
              <a:spcAft>
                <a:spcPts val="0"/>
              </a:spcAft>
              <a:buSzPts val="1800"/>
              <a:buFont typeface="Arial"/>
              <a:buChar char="•"/>
            </a:pPr>
            <a:r>
              <a:rPr lang="en-US" sz="2000"/>
              <a:t>The team may ask to make revisions to the schedule while on-site</a:t>
            </a:r>
            <a:endParaRPr/>
          </a:p>
          <a:p>
            <a:pPr indent="-342900" lvl="0" marL="457200" rtl="0" algn="l">
              <a:lnSpc>
                <a:spcPct val="100000"/>
              </a:lnSpc>
              <a:spcBef>
                <a:spcPts val="600"/>
              </a:spcBef>
              <a:spcAft>
                <a:spcPts val="600"/>
              </a:spcAft>
              <a:buSzPts val="1800"/>
              <a:buFont typeface="Arial"/>
              <a:buChar char="•"/>
            </a:pPr>
            <a:r>
              <a:rPr lang="en-US" sz="2000"/>
              <a:t>The team will also meet in executive session to work on their report on-site</a:t>
            </a:r>
            <a:endParaRPr/>
          </a:p>
        </p:txBody>
      </p:sp>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51"/>
          <p:cNvSpPr txBox="1"/>
          <p:nvPr>
            <p:ph type="title"/>
          </p:nvPr>
        </p:nvSpPr>
        <p:spPr>
          <a:xfrm>
            <a:off x="311700" y="215933"/>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Elements of the Visit</a:t>
            </a:r>
            <a:endParaRPr/>
          </a:p>
        </p:txBody>
      </p:sp>
      <p:sp>
        <p:nvSpPr>
          <p:cNvPr id="403" name="Google Shape;403;p51"/>
          <p:cNvSpPr txBox="1"/>
          <p:nvPr>
            <p:ph idx="1" type="body"/>
          </p:nvPr>
        </p:nvSpPr>
        <p:spPr>
          <a:xfrm>
            <a:off x="311700" y="788633"/>
            <a:ext cx="8520600" cy="3645492"/>
          </a:xfrm>
          <a:prstGeom prst="rect">
            <a:avLst/>
          </a:prstGeom>
          <a:noFill/>
          <a:ln>
            <a:noFill/>
          </a:ln>
        </p:spPr>
        <p:txBody>
          <a:bodyPr anchorCtr="0" anchor="t" bIns="91425" lIns="91425" spcFirstLastPara="1" rIns="91425" wrap="square" tIns="91425">
            <a:normAutofit fontScale="85000" lnSpcReduction="10000"/>
          </a:bodyPr>
          <a:lstStyle/>
          <a:p>
            <a:pPr indent="0" lvl="0" marL="0" rtl="0" algn="l">
              <a:lnSpc>
                <a:spcPct val="160000"/>
              </a:lnSpc>
              <a:spcBef>
                <a:spcPts val="0"/>
              </a:spcBef>
              <a:spcAft>
                <a:spcPts val="0"/>
              </a:spcAft>
              <a:buSzPct val="111455"/>
              <a:buNone/>
            </a:pPr>
            <a:r>
              <a:rPr b="1" lang="en-US" sz="1900">
                <a:solidFill>
                  <a:schemeClr val="dk1"/>
                </a:solidFill>
                <a:latin typeface="Oswald"/>
                <a:ea typeface="Oswald"/>
                <a:cs typeface="Oswald"/>
                <a:sym typeface="Oswald"/>
              </a:rPr>
              <a:t>TEAM</a:t>
            </a:r>
            <a:endParaRPr/>
          </a:p>
          <a:p>
            <a:pPr indent="-285750" lvl="0" marL="285750" rtl="0" algn="l">
              <a:lnSpc>
                <a:spcPct val="160000"/>
              </a:lnSpc>
              <a:spcBef>
                <a:spcPts val="0"/>
              </a:spcBef>
              <a:spcAft>
                <a:spcPts val="0"/>
              </a:spcAft>
              <a:buSzPct val="117647"/>
              <a:buFont typeface="Arial"/>
              <a:buChar char="•"/>
            </a:pPr>
            <a:r>
              <a:rPr lang="en-US" sz="1800">
                <a:solidFill>
                  <a:schemeClr val="dk1"/>
                </a:solidFill>
                <a:latin typeface="Noto Sans JP"/>
                <a:ea typeface="Noto Sans JP"/>
                <a:cs typeface="Noto Sans JP"/>
                <a:sym typeface="Noto Sans JP"/>
              </a:rPr>
              <a:t>Meets in executive session on the evening before the visit to campus begins</a:t>
            </a:r>
            <a:endParaRPr/>
          </a:p>
          <a:p>
            <a:pPr indent="-285750" lvl="0" marL="285750" rtl="0" algn="l">
              <a:lnSpc>
                <a:spcPct val="160000"/>
              </a:lnSpc>
              <a:spcBef>
                <a:spcPts val="0"/>
              </a:spcBef>
              <a:spcAft>
                <a:spcPts val="0"/>
              </a:spcAft>
              <a:buSzPct val="117647"/>
              <a:buFont typeface="Arial"/>
              <a:buChar char="•"/>
            </a:pPr>
            <a:r>
              <a:rPr lang="en-US" sz="1800">
                <a:solidFill>
                  <a:schemeClr val="dk1"/>
                </a:solidFill>
                <a:latin typeface="Noto Sans JP"/>
                <a:ea typeface="Noto Sans JP"/>
                <a:cs typeface="Noto Sans JP"/>
                <a:sym typeface="Noto Sans JP"/>
              </a:rPr>
              <a:t>Holds interviews and meetings with individuals and groups – see sample schedule </a:t>
            </a:r>
            <a:r>
              <a:rPr lang="en-US" sz="1500" u="sng">
                <a:solidFill>
                  <a:schemeClr val="dk1"/>
                </a:solidFill>
                <a:latin typeface="Noto Sans JP"/>
                <a:ea typeface="Noto Sans JP"/>
                <a:cs typeface="Noto Sans JP"/>
                <a:sym typeface="Noto Sans JP"/>
                <a:hlinkClick r:id="rId3">
                  <a:extLst>
                    <a:ext uri="{A12FA001-AC4F-418D-AE19-62706E023703}">
                      <ahyp:hlinkClr val="tx"/>
                    </a:ext>
                  </a:extLst>
                </a:hlinkClick>
              </a:rPr>
              <a:t>https://wascsenior.app.box.com/file/22358628971?s=gu2j90yfdgnu50dud8eu</a:t>
            </a:r>
            <a:endParaRPr sz="1500">
              <a:solidFill>
                <a:schemeClr val="dk1"/>
              </a:solidFill>
              <a:latin typeface="Noto Sans JP"/>
              <a:ea typeface="Noto Sans JP"/>
              <a:cs typeface="Noto Sans JP"/>
              <a:sym typeface="Noto Sans JP"/>
            </a:endParaRPr>
          </a:p>
          <a:p>
            <a:pPr indent="-285750" lvl="0" marL="285750" rtl="0" algn="l">
              <a:lnSpc>
                <a:spcPct val="160000"/>
              </a:lnSpc>
              <a:spcBef>
                <a:spcPts val="0"/>
              </a:spcBef>
              <a:spcAft>
                <a:spcPts val="0"/>
              </a:spcAft>
              <a:buSzPct val="117647"/>
              <a:buFont typeface="Arial"/>
              <a:buChar char="•"/>
            </a:pPr>
            <a:r>
              <a:rPr lang="en-US" sz="1800">
                <a:solidFill>
                  <a:schemeClr val="dk1"/>
                </a:solidFill>
                <a:latin typeface="Noto Sans JP"/>
                <a:ea typeface="Noto Sans JP"/>
                <a:cs typeface="Noto Sans JP"/>
                <a:sym typeface="Noto Sans JP"/>
              </a:rPr>
              <a:t>Reviews documents and materials</a:t>
            </a:r>
            <a:endParaRPr/>
          </a:p>
          <a:p>
            <a:pPr indent="-285750" lvl="0" marL="285750" rtl="0" algn="l">
              <a:lnSpc>
                <a:spcPct val="160000"/>
              </a:lnSpc>
              <a:spcBef>
                <a:spcPts val="0"/>
              </a:spcBef>
              <a:spcAft>
                <a:spcPts val="0"/>
              </a:spcAft>
              <a:buSzPct val="117647"/>
              <a:buFont typeface="Arial"/>
              <a:buChar char="•"/>
            </a:pPr>
            <a:r>
              <a:rPr lang="en-US" sz="1800">
                <a:solidFill>
                  <a:schemeClr val="dk1"/>
                </a:solidFill>
                <a:latin typeface="Noto Sans JP"/>
                <a:ea typeface="Noto Sans JP"/>
                <a:cs typeface="Noto Sans JP"/>
                <a:sym typeface="Noto Sans JP"/>
              </a:rPr>
              <a:t>Meets during the visit to discuss observations and emerging recommendations</a:t>
            </a:r>
            <a:endParaRPr/>
          </a:p>
          <a:p>
            <a:pPr indent="-285750" lvl="0" marL="285750" rtl="0" algn="l">
              <a:lnSpc>
                <a:spcPct val="160000"/>
              </a:lnSpc>
              <a:spcBef>
                <a:spcPts val="0"/>
              </a:spcBef>
              <a:spcAft>
                <a:spcPts val="0"/>
              </a:spcAft>
              <a:buSzPct val="117647"/>
              <a:buFont typeface="Arial"/>
              <a:buChar char="•"/>
            </a:pPr>
            <a:r>
              <a:rPr lang="en-US" sz="1800">
                <a:solidFill>
                  <a:schemeClr val="dk1"/>
                </a:solidFill>
                <a:latin typeface="Noto Sans JP"/>
                <a:ea typeface="Noto Sans JP"/>
                <a:cs typeface="Noto Sans JP"/>
                <a:sym typeface="Noto Sans JP"/>
              </a:rPr>
              <a:t>Agrees on report commendations, recommendations, and confidential recommendation to the Commission</a:t>
            </a:r>
            <a:endParaRPr/>
          </a:p>
          <a:p>
            <a:pPr indent="-285750" lvl="0" marL="285750" rtl="0" algn="l">
              <a:lnSpc>
                <a:spcPct val="160000"/>
              </a:lnSpc>
              <a:spcBef>
                <a:spcPts val="0"/>
              </a:spcBef>
              <a:spcAft>
                <a:spcPts val="0"/>
              </a:spcAft>
              <a:buSzPct val="117647"/>
              <a:buFont typeface="Arial"/>
              <a:buChar char="•"/>
            </a:pPr>
            <a:r>
              <a:rPr lang="en-US" sz="1800">
                <a:solidFill>
                  <a:schemeClr val="dk1"/>
                </a:solidFill>
                <a:latin typeface="Noto Sans JP"/>
                <a:ea typeface="Noto Sans JP"/>
                <a:cs typeface="Noto Sans JP"/>
                <a:sym typeface="Noto Sans JP"/>
              </a:rPr>
              <a:t>Morning of 3</a:t>
            </a:r>
            <a:r>
              <a:rPr baseline="30000" lang="en-US" sz="1800">
                <a:solidFill>
                  <a:schemeClr val="dk1"/>
                </a:solidFill>
                <a:latin typeface="Noto Sans JP"/>
                <a:ea typeface="Noto Sans JP"/>
                <a:cs typeface="Noto Sans JP"/>
                <a:sym typeface="Noto Sans JP"/>
              </a:rPr>
              <a:t>rd</a:t>
            </a:r>
            <a:r>
              <a:rPr lang="en-US" sz="1800">
                <a:solidFill>
                  <a:schemeClr val="dk1"/>
                </a:solidFill>
                <a:latin typeface="Noto Sans JP"/>
                <a:ea typeface="Noto Sans JP"/>
                <a:cs typeface="Noto Sans JP"/>
                <a:sym typeface="Noto Sans JP"/>
              </a:rPr>
              <a:t> day the team chair has a meeting with the President, and the team reads commendations and recommendations in a public exit meeting </a:t>
            </a:r>
            <a:endParaRPr/>
          </a:p>
          <a:p>
            <a:pPr indent="-228600" lvl="0" marL="457200" rtl="0" algn="l">
              <a:lnSpc>
                <a:spcPct val="100000"/>
              </a:lnSpc>
              <a:spcBef>
                <a:spcPts val="0"/>
              </a:spcBef>
              <a:spcAft>
                <a:spcPts val="0"/>
              </a:spcAft>
              <a:buSzPct val="117647"/>
              <a:buNone/>
            </a:pPr>
            <a:r>
              <a:t/>
            </a:r>
            <a:endParaRPr sz="1800">
              <a:solidFill>
                <a:schemeClr val="dk1"/>
              </a:solidFill>
              <a:latin typeface="Libre Franklin"/>
              <a:ea typeface="Libre Franklin"/>
              <a:cs typeface="Libre Franklin"/>
              <a:sym typeface="Libre Franklin"/>
            </a:endParaRPr>
          </a:p>
        </p:txBody>
      </p:sp>
      <p:sp>
        <p:nvSpPr>
          <p:cNvPr id="404" name="Google Shape;404;p5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p>
            <a:pPr indent="0" lvl="0" marL="0" rtl="0" algn="r">
              <a:lnSpc>
                <a:spcPct val="100000"/>
              </a:lnSpc>
              <a:spcBef>
                <a:spcPts val="0"/>
              </a:spcBef>
              <a:spcAft>
                <a:spcPts val="0"/>
              </a:spcAft>
              <a:buSzPts val="1000"/>
              <a:buNone/>
            </a:pPr>
            <a:fld id="{00000000-1234-1234-1234-123412341234}" type="slidenum">
              <a:rPr lang="en-US"/>
              <a:t>‹#›</a:t>
            </a:fld>
            <a:endParaRPr/>
          </a:p>
        </p:txBody>
      </p:sp>
    </p:spTree>
  </p:cSld>
  <p:clrMapOvr>
    <a:masterClrMapping/>
  </p:clrMapOvr>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8" name="Shape 408"/>
        <p:cNvGrpSpPr/>
        <p:nvPr/>
      </p:nvGrpSpPr>
      <p:grpSpPr>
        <a:xfrm>
          <a:off x="0" y="0"/>
          <a:ext cx="0" cy="0"/>
          <a:chOff x="0" y="0"/>
          <a:chExt cx="0" cy="0"/>
        </a:xfrm>
      </p:grpSpPr>
      <p:sp>
        <p:nvSpPr>
          <p:cNvPr id="409" name="Google Shape;409;p52"/>
          <p:cNvSpPr txBox="1"/>
          <p:nvPr>
            <p:ph type="title"/>
          </p:nvPr>
        </p:nvSpPr>
        <p:spPr>
          <a:xfrm>
            <a:off x="311700" y="2164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What is the ALO Role in Accreditation Reviews?</a:t>
            </a:r>
            <a:endParaRPr/>
          </a:p>
        </p:txBody>
      </p:sp>
      <p:sp>
        <p:nvSpPr>
          <p:cNvPr id="410" name="Google Shape;410;p52"/>
          <p:cNvSpPr txBox="1"/>
          <p:nvPr>
            <p:ph idx="1" type="body"/>
          </p:nvPr>
        </p:nvSpPr>
        <p:spPr>
          <a:xfrm>
            <a:off x="72906" y="734010"/>
            <a:ext cx="8171934" cy="3416400"/>
          </a:xfrm>
          <a:prstGeom prst="rect">
            <a:avLst/>
          </a:prstGeom>
          <a:noFill/>
          <a:ln>
            <a:noFill/>
          </a:ln>
        </p:spPr>
        <p:txBody>
          <a:bodyPr anchorCtr="0" anchor="t" bIns="91425" lIns="91425" spcFirstLastPara="1" rIns="91425" wrap="square" tIns="91425">
            <a:noAutofit/>
          </a:bodyPr>
          <a:lstStyle/>
          <a:p>
            <a:pPr indent="0" lvl="1" marL="457200" marR="0" rtl="0" algn="l">
              <a:lnSpc>
                <a:spcPct val="107000"/>
              </a:lnSpc>
              <a:spcBef>
                <a:spcPts val="0"/>
              </a:spcBef>
              <a:spcAft>
                <a:spcPts val="0"/>
              </a:spcAft>
              <a:buSzPts val="1400"/>
              <a:buNone/>
            </a:pPr>
            <a:r>
              <a:rPr b="1" lang="en-US" sz="1600">
                <a:latin typeface="Calibri"/>
                <a:ea typeface="Calibri"/>
                <a:cs typeface="Calibri"/>
                <a:sym typeface="Calibri"/>
              </a:rPr>
              <a:t>Leader and Facilitator</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Provide leadership for establishing committees that will conduct self-study and prepare the report</a:t>
            </a:r>
            <a:r>
              <a:rPr lang="en-US" sz="1450">
                <a:solidFill>
                  <a:schemeClr val="dk1"/>
                </a:solidFill>
                <a:latin typeface="Calibri"/>
                <a:ea typeface="Calibri"/>
                <a:cs typeface="Calibri"/>
                <a:sym typeface="Calibri"/>
              </a:rPr>
              <a:t>; ensure timely completion of the report and submission to WSCUC</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Consult with the assigned WSCUC staff liaison for guidance</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Create timelines and follow-through mechanisms and monitor progress</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Consult with WSCUC staff liaison and team re visit plans and schedule</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Prepare draft visit schedule and revise as needed</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Arrange hotel, local transportation and other logistics before and during the visit</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Set up and manage team room during a visit</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Respond to requests for additional materials before and throughout the visit</a:t>
            </a:r>
            <a:endParaRPr/>
          </a:p>
          <a:p>
            <a:pPr indent="-228600" lvl="2" marL="1143000" marR="0" rtl="0" algn="l">
              <a:lnSpc>
                <a:spcPct val="150000"/>
              </a:lnSpc>
              <a:spcBef>
                <a:spcPts val="0"/>
              </a:spcBef>
              <a:spcAft>
                <a:spcPts val="0"/>
              </a:spcAft>
              <a:buSzPts val="1400"/>
              <a:buFont typeface="Noto Sans Symbols"/>
              <a:buChar char="▪"/>
            </a:pPr>
            <a:r>
              <a:rPr lang="en-US" sz="1450">
                <a:latin typeface="Calibri"/>
                <a:ea typeface="Calibri"/>
                <a:cs typeface="Calibri"/>
                <a:sym typeface="Calibri"/>
              </a:rPr>
              <a:t>Receive visit and report related WSCUC invoices and ensure they are paid</a:t>
            </a:r>
            <a:endParaRPr/>
          </a:p>
          <a:p>
            <a:pPr indent="-171450" lvl="0" marL="285750" rtl="0" algn="l">
              <a:lnSpc>
                <a:spcPct val="100000"/>
              </a:lnSpc>
              <a:spcBef>
                <a:spcPts val="800"/>
              </a:spcBef>
              <a:spcAft>
                <a:spcPts val="600"/>
              </a:spcAft>
              <a:buSzPts val="1800"/>
              <a:buFont typeface="Arial"/>
              <a:buNone/>
            </a:pPr>
            <a:r>
              <a:t/>
            </a:r>
            <a:endParaRPr sz="1800">
              <a:solidFill>
                <a:srgbClr val="37404A"/>
              </a:solidFill>
              <a:latin typeface="Noto Sans JP"/>
              <a:ea typeface="Noto Sans JP"/>
              <a:cs typeface="Noto Sans JP"/>
              <a:sym typeface="Noto Sans JP"/>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4" st="4"/>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5" st="5"/>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6" st="6"/>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7" st="7"/>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8" st="8"/>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9" st="9"/>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10">
                                            <p:txEl>
                                              <p:pRg end="10" st="10"/>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4" name="Shape 414"/>
        <p:cNvGrpSpPr/>
        <p:nvPr/>
      </p:nvGrpSpPr>
      <p:grpSpPr>
        <a:xfrm>
          <a:off x="0" y="0"/>
          <a:ext cx="0" cy="0"/>
          <a:chOff x="0" y="0"/>
          <a:chExt cx="0" cy="0"/>
        </a:xfrm>
      </p:grpSpPr>
      <p:sp>
        <p:nvSpPr>
          <p:cNvPr id="415" name="Google Shape;415;p53"/>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The Reaffirmation of Accreditation Visit (AV) - Schedule</a:t>
            </a:r>
            <a:endParaRPr sz="2800"/>
          </a:p>
        </p:txBody>
      </p:sp>
      <p:sp>
        <p:nvSpPr>
          <p:cNvPr id="416" name="Google Shape;416;p53"/>
          <p:cNvSpPr txBox="1"/>
          <p:nvPr>
            <p:ph idx="1" type="body"/>
          </p:nvPr>
        </p:nvSpPr>
        <p:spPr>
          <a:xfrm>
            <a:off x="311700" y="1105670"/>
            <a:ext cx="7952535" cy="1240270"/>
          </a:xfrm>
          <a:prstGeom prst="rect">
            <a:avLst/>
          </a:prstGeom>
          <a:noFill/>
          <a:ln>
            <a:noFill/>
          </a:ln>
        </p:spPr>
        <p:txBody>
          <a:bodyPr anchorCtr="0" anchor="t" bIns="91425" lIns="91425" spcFirstLastPara="1" rIns="91425" wrap="square" tIns="91425">
            <a:noAutofit/>
          </a:bodyPr>
          <a:lstStyle/>
          <a:p>
            <a:pPr indent="0" lvl="0" marL="114300" rtl="0" algn="l">
              <a:lnSpc>
                <a:spcPct val="100000"/>
              </a:lnSpc>
              <a:spcBef>
                <a:spcPts val="0"/>
              </a:spcBef>
              <a:spcAft>
                <a:spcPts val="600"/>
              </a:spcAft>
              <a:buSzPts val="1800"/>
              <a:buNone/>
            </a:pPr>
            <a:r>
              <a:rPr lang="en-US" sz="1800"/>
              <a:t>The ALO will work with the team chair, assistant chair and WSCUC VP on creating a draft of the visit schedule</a:t>
            </a:r>
            <a:endParaRPr/>
          </a:p>
        </p:txBody>
      </p:sp>
      <p:pic>
        <p:nvPicPr>
          <p:cNvPr id="417" name="Google Shape;417;p53"/>
          <p:cNvPicPr preferRelativeResize="0"/>
          <p:nvPr/>
        </p:nvPicPr>
        <p:blipFill rotWithShape="1">
          <a:blip r:embed="rId3">
            <a:alphaModFix/>
          </a:blip>
          <a:srcRect b="0" l="0" r="0" t="0"/>
          <a:stretch/>
        </p:blipFill>
        <p:spPr>
          <a:xfrm>
            <a:off x="768927" y="2209765"/>
            <a:ext cx="7225145" cy="2296445"/>
          </a:xfrm>
          <a:prstGeom prst="rect">
            <a:avLst/>
          </a:prstGeom>
          <a:noFill/>
          <a:ln cap="flat" cmpd="sng" w="9525">
            <a:solidFill>
              <a:schemeClr val="dk1"/>
            </a:solidFill>
            <a:prstDash val="solid"/>
            <a:round/>
            <a:headEnd len="sm" w="sm" type="none"/>
            <a:tailEnd len="sm" w="sm" type="none"/>
          </a:ln>
        </p:spPr>
      </p:pic>
      <p:sp>
        <p:nvSpPr>
          <p:cNvPr id="418" name="Google Shape;418;p53"/>
          <p:cNvSpPr txBox="1"/>
          <p:nvPr/>
        </p:nvSpPr>
        <p:spPr>
          <a:xfrm>
            <a:off x="2098964" y="4698475"/>
            <a:ext cx="5555672" cy="276999"/>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rPr b="0" i="0" lang="en-US" sz="1200" u="sng" cap="none" strike="noStrike">
                <a:solidFill>
                  <a:srgbClr val="000000"/>
                </a:solidFill>
                <a:latin typeface="Arial"/>
                <a:ea typeface="Arial"/>
                <a:cs typeface="Arial"/>
                <a:sym typeface="Arial"/>
                <a:hlinkClick r:id="rId4">
                  <a:extLst>
                    <a:ext uri="{A12FA001-AC4F-418D-AE19-62706E023703}">
                      <ahyp:hlinkClr val="tx"/>
                    </a:ext>
                  </a:extLst>
                </a:hlinkClick>
              </a:rPr>
              <a:t>https://www.wscuc.org/resources/?fwp_keyword=schedule</a:t>
            </a:r>
            <a:r>
              <a:rPr b="0" i="0" lang="en-US" sz="1200" u="none" cap="none" strike="noStrike">
                <a:solidFill>
                  <a:srgbClr val="000000"/>
                </a:solidFill>
                <a:latin typeface="Arial"/>
                <a:ea typeface="Arial"/>
                <a:cs typeface="Arial"/>
                <a:sym typeface="Arial"/>
              </a:rPr>
              <a:t> </a:t>
            </a:r>
            <a:endParaRPr/>
          </a:p>
        </p:txBody>
      </p:sp>
    </p:spTree>
  </p:cSld>
  <p:clrMapOvr>
    <a:masterClrMapping/>
  </p:clrMapOvr>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54"/>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a:t>Providing Visit Information to Campus Community</a:t>
            </a:r>
            <a:endParaRPr/>
          </a:p>
        </p:txBody>
      </p:sp>
      <p:sp>
        <p:nvSpPr>
          <p:cNvPr id="424" name="Google Shape;424;p54"/>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Char char="●"/>
            </a:pPr>
            <a:r>
              <a:rPr b="0" i="0" lang="en-US">
                <a:latin typeface="Arial"/>
                <a:ea typeface="Arial"/>
                <a:cs typeface="Arial"/>
                <a:sym typeface="Arial"/>
              </a:rPr>
              <a:t>The ALO should remind the campus community (administration, governing board members, faculty,</a:t>
            </a:r>
            <a:br>
              <a:rPr lang="en-US"/>
            </a:br>
            <a:r>
              <a:rPr b="0" i="0" lang="en-US">
                <a:latin typeface="Arial"/>
                <a:ea typeface="Arial"/>
                <a:cs typeface="Arial"/>
                <a:sym typeface="Arial"/>
              </a:rPr>
              <a:t>students, and staff) about the nature and purposes of the visit at least a month before the visit.</a:t>
            </a:r>
            <a:endParaRPr/>
          </a:p>
          <a:p>
            <a:pPr indent="-342900" lvl="0" marL="457200" rtl="0" algn="l">
              <a:lnSpc>
                <a:spcPct val="100000"/>
              </a:lnSpc>
              <a:spcBef>
                <a:spcPts val="0"/>
              </a:spcBef>
              <a:spcAft>
                <a:spcPts val="0"/>
              </a:spcAft>
              <a:buSzPts val="1800"/>
              <a:buChar char="●"/>
            </a:pPr>
            <a:r>
              <a:rPr b="0" i="0" lang="en-US">
                <a:latin typeface="Arial"/>
                <a:ea typeface="Arial"/>
                <a:cs typeface="Arial"/>
                <a:sym typeface="Arial"/>
              </a:rPr>
              <a:t>Most ALOs communicate about the visit in a variety of ways, including a posting to the website, emails to various groups, texts, messages using social media apps, signs and posters on campus, and announcements in classes and meetings. Notices should include information about the open meetings for faculty, staff, and students</a:t>
            </a:r>
            <a:endParaRPr/>
          </a:p>
          <a:p>
            <a:pPr indent="-342900" lvl="0" marL="457200" rtl="0" algn="l">
              <a:lnSpc>
                <a:spcPct val="100000"/>
              </a:lnSpc>
              <a:spcBef>
                <a:spcPts val="0"/>
              </a:spcBef>
              <a:spcAft>
                <a:spcPts val="0"/>
              </a:spcAft>
              <a:buSzPts val="1800"/>
              <a:buChar char="●"/>
            </a:pPr>
            <a:r>
              <a:rPr b="0" i="0" lang="en-US">
                <a:latin typeface="Arial"/>
                <a:ea typeface="Arial"/>
                <a:cs typeface="Arial"/>
                <a:sym typeface="Arial"/>
              </a:rPr>
              <a:t>ALO will send a separate email notice </a:t>
            </a:r>
            <a:r>
              <a:rPr lang="en-US">
                <a:latin typeface="Arial"/>
                <a:ea typeface="Arial"/>
                <a:cs typeface="Arial"/>
                <a:sym typeface="Arial"/>
              </a:rPr>
              <a:t>to the campus community</a:t>
            </a:r>
            <a:r>
              <a:rPr b="0" i="0" lang="en-US" sz="1400" u="none" cap="none" strike="noStrike">
                <a:solidFill>
                  <a:srgbClr val="37404A"/>
                </a:solidFill>
                <a:latin typeface="Arial"/>
                <a:ea typeface="Arial"/>
                <a:cs typeface="Arial"/>
                <a:sym typeface="Arial"/>
              </a:rPr>
              <a:t> </a:t>
            </a:r>
            <a:r>
              <a:rPr lang="en-US">
                <a:latin typeface="Arial"/>
                <a:ea typeface="Arial"/>
                <a:cs typeface="Arial"/>
                <a:sym typeface="Arial"/>
              </a:rPr>
              <a:t>about the </a:t>
            </a:r>
            <a:r>
              <a:rPr b="0" i="0" lang="en-US">
                <a:latin typeface="Arial"/>
                <a:ea typeface="Arial"/>
                <a:cs typeface="Arial"/>
                <a:sym typeface="Arial"/>
              </a:rPr>
              <a:t>confidential email account that will be open during the visit</a:t>
            </a:r>
            <a:endParaRPr/>
          </a:p>
          <a:p>
            <a:pPr indent="-317500" lvl="1" marL="914400" rtl="0" algn="l">
              <a:lnSpc>
                <a:spcPct val="100000"/>
              </a:lnSpc>
              <a:spcBef>
                <a:spcPts val="1600"/>
              </a:spcBef>
              <a:spcAft>
                <a:spcPts val="0"/>
              </a:spcAft>
              <a:buSzPts val="1400"/>
              <a:buChar char="○"/>
            </a:pPr>
            <a:r>
              <a:rPr lang="en-US">
                <a:latin typeface="Arial"/>
                <a:ea typeface="Arial"/>
                <a:cs typeface="Arial"/>
                <a:sym typeface="Arial"/>
              </a:rPr>
              <a:t>Resource: Confidential Email Account Notification Template </a:t>
            </a:r>
            <a:r>
              <a:rPr lang="en-US" u="sng">
                <a:solidFill>
                  <a:schemeClr val="hlink"/>
                </a:solidFill>
                <a:latin typeface="Arial"/>
                <a:ea typeface="Arial"/>
                <a:cs typeface="Arial"/>
                <a:sym typeface="Arial"/>
                <a:hlinkClick r:id="rId3"/>
              </a:rPr>
              <a:t>https://wascsenior.app.box.com/file/11894722884?s=ft1mgtj4kn4d2ksgisdv</a:t>
            </a:r>
            <a:endParaRPr>
              <a:latin typeface="Arial"/>
              <a:ea typeface="Arial"/>
              <a:cs typeface="Arial"/>
              <a:sym typeface="Arial"/>
            </a:endParaRPr>
          </a:p>
          <a:p>
            <a:pPr indent="0" lvl="1" marL="596900" rtl="0" algn="l">
              <a:lnSpc>
                <a:spcPct val="100000"/>
              </a:lnSpc>
              <a:spcBef>
                <a:spcPts val="1600"/>
              </a:spcBef>
              <a:spcAft>
                <a:spcPts val="0"/>
              </a:spcAft>
              <a:buSzPts val="1400"/>
              <a:buNone/>
            </a:pPr>
            <a:r>
              <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8" name="Shape 428"/>
        <p:cNvGrpSpPr/>
        <p:nvPr/>
      </p:nvGrpSpPr>
      <p:grpSpPr>
        <a:xfrm>
          <a:off x="0" y="0"/>
          <a:ext cx="0" cy="0"/>
          <a:chOff x="0" y="0"/>
          <a:chExt cx="0" cy="0"/>
        </a:xfrm>
      </p:grpSpPr>
      <p:sp>
        <p:nvSpPr>
          <p:cNvPr id="429" name="Google Shape;429;p55"/>
          <p:cNvSpPr txBox="1"/>
          <p:nvPr>
            <p:ph type="ctrTitle"/>
          </p:nvPr>
        </p:nvSpPr>
        <p:spPr>
          <a:xfrm>
            <a:off x="128827" y="765387"/>
            <a:ext cx="8723919" cy="2580428"/>
          </a:xfrm>
          <a:prstGeom prst="rect">
            <a:avLst/>
          </a:prstGeom>
          <a:noFill/>
          <a:ln>
            <a:noFill/>
          </a:ln>
        </p:spPr>
        <p:txBody>
          <a:bodyPr anchorCtr="0" anchor="b" bIns="91425" lIns="91425" spcFirstLastPara="1" rIns="91425" wrap="square" tIns="91425">
            <a:noAutofit/>
          </a:bodyPr>
          <a:lstStyle/>
          <a:p>
            <a:pPr indent="0" lvl="0" marL="0" rtl="0" algn="ctr">
              <a:lnSpc>
                <a:spcPct val="100000"/>
              </a:lnSpc>
              <a:spcBef>
                <a:spcPts val="0"/>
              </a:spcBef>
              <a:spcAft>
                <a:spcPts val="0"/>
              </a:spcAft>
              <a:buClr>
                <a:srgbClr val="FFFFFF"/>
              </a:buClr>
              <a:buSzPts val="3800"/>
              <a:buFont typeface="Poppins ExtraBold"/>
              <a:buNone/>
            </a:pPr>
            <a:r>
              <a:rPr lang="en-US"/>
              <a:t>Planning the Visit</a:t>
            </a:r>
            <a:br>
              <a:rPr lang="en-US"/>
            </a:br>
            <a:br>
              <a:rPr lang="en-US"/>
            </a:br>
            <a:r>
              <a:rPr lang="en-US" sz="2800"/>
              <a:t>Resource: Visit Process Guide</a:t>
            </a:r>
            <a:br>
              <a:rPr lang="en-US"/>
            </a:br>
            <a:r>
              <a:rPr lang="en-US" sz="2400" u="sng">
                <a:solidFill>
                  <a:schemeClr val="hlink"/>
                </a:solidFill>
                <a:hlinkClick r:id="rId3"/>
              </a:rPr>
              <a:t>https://wascsenior.app.box.com/file/9921244720?s=k4k7kpyf420hhkg61dht</a:t>
            </a:r>
            <a:br>
              <a:rPr lang="en-US" sz="2400"/>
            </a:br>
            <a:endParaRPr sz="2400"/>
          </a:p>
        </p:txBody>
      </p:sp>
    </p:spTree>
  </p:cSld>
  <p:clrMapOvr>
    <a:masterClrMapping/>
  </p:clrMapOvr>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3" name="Shape 433"/>
        <p:cNvGrpSpPr/>
        <p:nvPr/>
      </p:nvGrpSpPr>
      <p:grpSpPr>
        <a:xfrm>
          <a:off x="0" y="0"/>
          <a:ext cx="0" cy="0"/>
          <a:chOff x="0" y="0"/>
          <a:chExt cx="0" cy="0"/>
        </a:xfrm>
      </p:grpSpPr>
      <p:sp>
        <p:nvSpPr>
          <p:cNvPr id="434" name="Google Shape;434;p56"/>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Team’s Written Report</a:t>
            </a:r>
            <a:endParaRPr sz="2800"/>
          </a:p>
        </p:txBody>
      </p:sp>
      <p:sp>
        <p:nvSpPr>
          <p:cNvPr id="435" name="Google Shape;435;p56"/>
          <p:cNvSpPr txBox="1"/>
          <p:nvPr>
            <p:ph idx="1" type="body"/>
          </p:nvPr>
        </p:nvSpPr>
        <p:spPr>
          <a:xfrm>
            <a:off x="232228" y="1161533"/>
            <a:ext cx="8021808" cy="3528675"/>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1800"/>
              <a:t>Team’s evaluation of the institution will be according to the Standards and CFRs</a:t>
            </a:r>
            <a:endParaRPr/>
          </a:p>
          <a:p>
            <a:pPr indent="-342900" lvl="0" marL="457200" rtl="0" algn="l">
              <a:lnSpc>
                <a:spcPct val="100000"/>
              </a:lnSpc>
              <a:spcBef>
                <a:spcPts val="600"/>
              </a:spcBef>
              <a:spcAft>
                <a:spcPts val="0"/>
              </a:spcAft>
              <a:buSzPts val="1800"/>
              <a:buFont typeface="Arial"/>
              <a:buChar char="•"/>
            </a:pPr>
            <a:r>
              <a:rPr lang="en-US" sz="1800"/>
              <a:t>Includes conclusions and recommendations</a:t>
            </a:r>
            <a:endParaRPr/>
          </a:p>
          <a:p>
            <a:pPr indent="-342900" lvl="0" marL="457200" rtl="0" algn="l">
              <a:lnSpc>
                <a:spcPct val="100000"/>
              </a:lnSpc>
              <a:spcBef>
                <a:spcPts val="600"/>
              </a:spcBef>
              <a:spcAft>
                <a:spcPts val="0"/>
              </a:spcAft>
              <a:buSzPts val="1800"/>
              <a:buFont typeface="Arial"/>
              <a:buChar char="•"/>
            </a:pPr>
            <a:r>
              <a:rPr lang="en-US" sz="1800"/>
              <a:t>Preliminary report goes to the institution for correction of any errors of fact or redaction of proprietary information</a:t>
            </a:r>
            <a:endParaRPr/>
          </a:p>
          <a:p>
            <a:pPr indent="-342900" lvl="0" marL="457200" rtl="0" algn="l">
              <a:lnSpc>
                <a:spcPct val="100000"/>
              </a:lnSpc>
              <a:spcBef>
                <a:spcPts val="600"/>
              </a:spcBef>
              <a:spcAft>
                <a:spcPts val="0"/>
              </a:spcAft>
              <a:buSzPts val="1800"/>
              <a:buFont typeface="Arial"/>
              <a:buChar char="•"/>
            </a:pPr>
            <a:r>
              <a:rPr lang="en-US" sz="1800"/>
              <a:t>Team also submits a confidential team recommendation for the Commission</a:t>
            </a:r>
            <a:endParaRPr/>
          </a:p>
          <a:p>
            <a:pPr indent="-342900" lvl="0" marL="457200" rtl="0" algn="l">
              <a:lnSpc>
                <a:spcPct val="100000"/>
              </a:lnSpc>
              <a:spcBef>
                <a:spcPts val="600"/>
              </a:spcBef>
              <a:spcAft>
                <a:spcPts val="600"/>
              </a:spcAft>
              <a:buSzPts val="1800"/>
              <a:buFont typeface="Arial"/>
              <a:buChar char="•"/>
            </a:pPr>
            <a:r>
              <a:rPr lang="en-US" sz="1800"/>
              <a:t>Institution is invited to provide a written response to the team report to the Commission</a:t>
            </a:r>
            <a:endParaRPr/>
          </a:p>
        </p:txBody>
      </p:sp>
    </p:spTree>
  </p:cSld>
  <p:clrMapOvr>
    <a:masterClrMapping/>
  </p:clrMapOvr>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9" name="Shape 439"/>
        <p:cNvGrpSpPr/>
        <p:nvPr/>
      </p:nvGrpSpPr>
      <p:grpSpPr>
        <a:xfrm>
          <a:off x="0" y="0"/>
          <a:ext cx="0" cy="0"/>
          <a:chOff x="0" y="0"/>
          <a:chExt cx="0" cy="0"/>
        </a:xfrm>
      </p:grpSpPr>
      <p:sp>
        <p:nvSpPr>
          <p:cNvPr id="440" name="Google Shape;440;p57"/>
          <p:cNvSpPr txBox="1"/>
          <p:nvPr>
            <p:ph type="title"/>
          </p:nvPr>
        </p:nvSpPr>
        <p:spPr>
          <a:xfrm>
            <a:off x="311700" y="445025"/>
            <a:ext cx="8600072" cy="901375"/>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2800"/>
              <a:buNone/>
            </a:pPr>
            <a:r>
              <a:rPr lang="en-US"/>
              <a:t>Commission Review</a:t>
            </a:r>
            <a:endParaRPr sz="2800"/>
          </a:p>
        </p:txBody>
      </p:sp>
      <p:sp>
        <p:nvSpPr>
          <p:cNvPr id="441" name="Google Shape;441;p57"/>
          <p:cNvSpPr txBox="1"/>
          <p:nvPr>
            <p:ph idx="1" type="body"/>
          </p:nvPr>
        </p:nvSpPr>
        <p:spPr>
          <a:xfrm>
            <a:off x="311700" y="1249419"/>
            <a:ext cx="8021808" cy="2450701"/>
          </a:xfrm>
          <a:prstGeom prst="rect">
            <a:avLst/>
          </a:prstGeom>
          <a:noFill/>
          <a:ln>
            <a:noFill/>
          </a:ln>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SzPts val="1800"/>
              <a:buFont typeface="Arial"/>
              <a:buChar char="•"/>
            </a:pPr>
            <a:r>
              <a:rPr lang="en-US" sz="1800"/>
              <a:t>Commission Panel reads report and documentation and talks with institutional representatives at Commission meeting</a:t>
            </a:r>
            <a:endParaRPr/>
          </a:p>
          <a:p>
            <a:pPr indent="-342900" lvl="0" marL="457200" rtl="0" algn="l">
              <a:lnSpc>
                <a:spcPct val="100000"/>
              </a:lnSpc>
              <a:spcBef>
                <a:spcPts val="600"/>
              </a:spcBef>
              <a:spcAft>
                <a:spcPts val="0"/>
              </a:spcAft>
              <a:buSzPts val="1800"/>
              <a:buFont typeface="Arial"/>
              <a:buChar char="•"/>
            </a:pPr>
            <a:r>
              <a:rPr lang="en-US" sz="1800"/>
              <a:t>Panel makes recommendation to Commission, and Commission acts</a:t>
            </a:r>
            <a:endParaRPr/>
          </a:p>
          <a:p>
            <a:pPr indent="-342900" lvl="0" marL="457200" rtl="0" algn="l">
              <a:lnSpc>
                <a:spcPct val="100000"/>
              </a:lnSpc>
              <a:spcBef>
                <a:spcPts val="600"/>
              </a:spcBef>
              <a:spcAft>
                <a:spcPts val="0"/>
              </a:spcAft>
              <a:buSzPts val="1800"/>
              <a:buFont typeface="Arial"/>
              <a:buChar char="•"/>
            </a:pPr>
            <a:r>
              <a:rPr lang="en-US" sz="1800"/>
              <a:t>Commission communicates decision in an action letter</a:t>
            </a:r>
            <a:endParaRPr/>
          </a:p>
          <a:p>
            <a:pPr indent="-342900" lvl="0" marL="457200" rtl="0" algn="l">
              <a:lnSpc>
                <a:spcPct val="100000"/>
              </a:lnSpc>
              <a:spcBef>
                <a:spcPts val="600"/>
              </a:spcBef>
              <a:spcAft>
                <a:spcPts val="0"/>
              </a:spcAft>
              <a:buSzPts val="1800"/>
              <a:buFont typeface="Arial"/>
              <a:buChar char="•"/>
            </a:pPr>
            <a:r>
              <a:rPr lang="en-US" sz="1800"/>
              <a:t>Letter and team report are publicly available on WSCUC website</a:t>
            </a:r>
            <a:endParaRPr/>
          </a:p>
          <a:p>
            <a:pPr indent="-342900" lvl="0" marL="457200" rtl="0" algn="l">
              <a:lnSpc>
                <a:spcPct val="100000"/>
              </a:lnSpc>
              <a:spcBef>
                <a:spcPts val="600"/>
              </a:spcBef>
              <a:spcAft>
                <a:spcPts val="600"/>
              </a:spcAft>
              <a:buSzPts val="1800"/>
              <a:buFont typeface="Arial"/>
              <a:buChar char="•"/>
            </a:pPr>
            <a:r>
              <a:rPr lang="en-US" sz="1800"/>
              <a:t>Link provided on WSCUC website, if desired, to institution’s response to team report</a:t>
            </a:r>
            <a:endParaRPr sz="1800"/>
          </a:p>
        </p:txBody>
      </p:sp>
    </p:spTree>
  </p:cSld>
  <p:clrMapOvr>
    <a:masterClrMapping/>
  </p:clrMapOvr>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5" name="Shape 445"/>
        <p:cNvGrpSpPr/>
        <p:nvPr/>
      </p:nvGrpSpPr>
      <p:grpSpPr>
        <a:xfrm>
          <a:off x="0" y="0"/>
          <a:ext cx="0" cy="0"/>
          <a:chOff x="0" y="0"/>
          <a:chExt cx="0" cy="0"/>
        </a:xfrm>
      </p:grpSpPr>
      <p:sp>
        <p:nvSpPr>
          <p:cNvPr id="446" name="Google Shape;446;p58"/>
          <p:cNvSpPr txBox="1"/>
          <p:nvPr>
            <p:ph type="title"/>
          </p:nvPr>
        </p:nvSpPr>
        <p:spPr>
          <a:xfrm>
            <a:off x="123441" y="142465"/>
            <a:ext cx="8520600" cy="392628"/>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007298"/>
              </a:buClr>
              <a:buSzPts val="2800"/>
              <a:buNone/>
            </a:pPr>
            <a:r>
              <a:rPr lang="en-US" sz="2000"/>
              <a:t>WSCUC Resources</a:t>
            </a:r>
            <a:endParaRPr/>
          </a:p>
        </p:txBody>
      </p:sp>
      <p:sp>
        <p:nvSpPr>
          <p:cNvPr id="447" name="Google Shape;447;p58"/>
          <p:cNvSpPr txBox="1"/>
          <p:nvPr>
            <p:ph idx="1" type="body"/>
          </p:nvPr>
        </p:nvSpPr>
        <p:spPr>
          <a:xfrm>
            <a:off x="123441" y="273027"/>
            <a:ext cx="8897118" cy="4556359"/>
          </a:xfrm>
          <a:prstGeom prst="rect">
            <a:avLst/>
          </a:prstGeom>
          <a:noFill/>
          <a:ln>
            <a:noFill/>
          </a:ln>
        </p:spPr>
        <p:txBody>
          <a:bodyPr anchorCtr="0" anchor="t" bIns="91425" lIns="91425" spcFirstLastPara="1" rIns="91425" wrap="square" tIns="91425">
            <a:noAutofit/>
          </a:bodyPr>
          <a:lstStyle/>
          <a:p>
            <a:pPr indent="-285750" lvl="1" marL="742950" rtl="0" algn="l">
              <a:lnSpc>
                <a:spcPct val="100000"/>
              </a:lnSpc>
              <a:spcBef>
                <a:spcPts val="1600"/>
              </a:spcBef>
              <a:spcAft>
                <a:spcPts val="0"/>
              </a:spcAft>
              <a:buSzPts val="1400"/>
              <a:buFont typeface="Arial"/>
              <a:buChar char="•"/>
            </a:pPr>
            <a:r>
              <a:rPr lang="en-US" sz="1400"/>
              <a:t>WSCUC Resource Library </a:t>
            </a:r>
            <a:r>
              <a:rPr lang="en-US" u="sng">
                <a:solidFill>
                  <a:schemeClr val="hlink"/>
                </a:solidFill>
                <a:hlinkClick r:id="rId3"/>
              </a:rPr>
              <a:t>https://www.wscuc.org/resources/</a:t>
            </a:r>
            <a:r>
              <a:rPr lang="en-US"/>
              <a:t> (templates, policies, manuals)</a:t>
            </a:r>
            <a:endParaRPr/>
          </a:p>
          <a:p>
            <a:pPr indent="-285750" lvl="1" marL="742950" rtl="0" algn="l">
              <a:lnSpc>
                <a:spcPct val="100000"/>
              </a:lnSpc>
              <a:spcBef>
                <a:spcPts val="1600"/>
              </a:spcBef>
              <a:spcAft>
                <a:spcPts val="0"/>
              </a:spcAft>
              <a:buSzPts val="1400"/>
              <a:buFont typeface="Arial"/>
              <a:buChar char="•"/>
            </a:pPr>
            <a:r>
              <a:rPr lang="en-US"/>
              <a:t>Federal Compliance Forms </a:t>
            </a:r>
            <a:r>
              <a:rPr lang="en-US" sz="1400" u="sng">
                <a:solidFill>
                  <a:schemeClr val="dk1"/>
                </a:solidFill>
                <a:latin typeface="Noto Sans"/>
                <a:ea typeface="Noto Sans"/>
                <a:cs typeface="Noto Sans"/>
                <a:sym typeface="Noto Sans"/>
                <a:hlinkClick r:id="rId4">
                  <a:extLst>
                    <a:ext uri="{A12FA001-AC4F-418D-AE19-62706E023703}">
                      <ahyp:hlinkClr val="tx"/>
                    </a:ext>
                  </a:extLst>
                </a:hlinkClick>
              </a:rPr>
              <a:t>https://wascsenior.app.box.com/file/19498607695?s=cg7a4uyqbwza27qfos6y</a:t>
            </a:r>
            <a:endParaRPr sz="1400"/>
          </a:p>
          <a:p>
            <a:pPr indent="-285750" lvl="1" marL="742950" rtl="0" algn="l">
              <a:lnSpc>
                <a:spcPct val="100000"/>
              </a:lnSpc>
              <a:spcBef>
                <a:spcPts val="1600"/>
              </a:spcBef>
              <a:spcAft>
                <a:spcPts val="0"/>
              </a:spcAft>
              <a:buSzPts val="1400"/>
              <a:buFont typeface="Arial"/>
              <a:buChar char="•"/>
            </a:pPr>
            <a:r>
              <a:rPr lang="en-US" sz="1400"/>
              <a:t>Organizing and Uploading Institutional Reports Guide </a:t>
            </a:r>
            <a:r>
              <a:rPr lang="en-US" sz="1400" u="sng">
                <a:solidFill>
                  <a:schemeClr val="hlink"/>
                </a:solidFill>
                <a:hlinkClick r:id="rId5"/>
              </a:rPr>
              <a:t>https://wascsenior.app.box.com/file/11053316729?s=0oque9endxnmtoyvr4c8</a:t>
            </a:r>
            <a:endParaRPr sz="1400"/>
          </a:p>
          <a:p>
            <a:pPr indent="-285750" lvl="1" marL="742950" rtl="0" algn="l">
              <a:lnSpc>
                <a:spcPct val="100000"/>
              </a:lnSpc>
              <a:spcBef>
                <a:spcPts val="1600"/>
              </a:spcBef>
              <a:spcAft>
                <a:spcPts val="0"/>
              </a:spcAft>
              <a:buSzPts val="1400"/>
              <a:buFont typeface="Arial"/>
              <a:buChar char="•"/>
            </a:pPr>
            <a:r>
              <a:rPr lang="en-US" sz="1400"/>
              <a:t>Sample Visit Schedule </a:t>
            </a:r>
            <a:r>
              <a:rPr lang="en-US" sz="1400" u="sng">
                <a:solidFill>
                  <a:schemeClr val="hlink"/>
                </a:solidFill>
                <a:hlinkClick r:id="rId6"/>
              </a:rPr>
              <a:t>https://wascsenior.app.box.com/file/22358628971?s=gu2j90yfdgnu50dud8eu</a:t>
            </a:r>
            <a:endParaRPr sz="1400"/>
          </a:p>
          <a:p>
            <a:pPr indent="-285750" lvl="1" marL="742950" rtl="0" algn="l">
              <a:lnSpc>
                <a:spcPct val="100000"/>
              </a:lnSpc>
              <a:spcBef>
                <a:spcPts val="1600"/>
              </a:spcBef>
              <a:spcAft>
                <a:spcPts val="0"/>
              </a:spcAft>
              <a:buSzPts val="1400"/>
              <a:buFont typeface="Arial"/>
              <a:buChar char="•"/>
            </a:pPr>
            <a:r>
              <a:rPr lang="en-US"/>
              <a:t>Confidential E-Mail Notification Template </a:t>
            </a:r>
            <a:r>
              <a:rPr lang="en-US" u="sng">
                <a:solidFill>
                  <a:schemeClr val="hlink"/>
                </a:solidFill>
                <a:hlinkClick r:id="rId7"/>
              </a:rPr>
              <a:t>https://wascsenior.app.box.com/file/11894722884?s=ft1mgtj4kn4d2ksgisdv</a:t>
            </a:r>
            <a:endParaRPr/>
          </a:p>
          <a:p>
            <a:pPr indent="-285750" lvl="1" marL="742950" rtl="0" algn="l">
              <a:lnSpc>
                <a:spcPct val="100000"/>
              </a:lnSpc>
              <a:spcBef>
                <a:spcPts val="1600"/>
              </a:spcBef>
              <a:spcAft>
                <a:spcPts val="0"/>
              </a:spcAft>
              <a:buSzPts val="1400"/>
              <a:buFont typeface="Arial"/>
              <a:buChar char="•"/>
            </a:pPr>
            <a:r>
              <a:rPr lang="en-US"/>
              <a:t>Visit Process Guide </a:t>
            </a:r>
            <a:r>
              <a:rPr lang="en-US" u="sng">
                <a:solidFill>
                  <a:schemeClr val="hlink"/>
                </a:solidFill>
                <a:hlinkClick r:id="rId8"/>
              </a:rPr>
              <a:t>https://wascsenior.app.box.com/file/9921244720?s=k4k7kpyf420hhkg61dht</a:t>
            </a:r>
            <a:endParaRPr/>
          </a:p>
          <a:p>
            <a:pPr indent="-196850" lvl="1" marL="742950" rtl="0" algn="l">
              <a:lnSpc>
                <a:spcPct val="100000"/>
              </a:lnSpc>
              <a:spcBef>
                <a:spcPts val="1600"/>
              </a:spcBef>
              <a:spcAft>
                <a:spcPts val="0"/>
              </a:spcAft>
              <a:buSzPts val="1400"/>
              <a:buFont typeface="Arial"/>
              <a:buNone/>
            </a:pPr>
            <a:r>
              <a:t/>
            </a:r>
            <a:endParaRPr/>
          </a:p>
          <a:p>
            <a:pPr indent="-196850" lvl="1" marL="742950" rtl="0" algn="l">
              <a:lnSpc>
                <a:spcPct val="100000"/>
              </a:lnSpc>
              <a:spcBef>
                <a:spcPts val="1600"/>
              </a:spcBef>
              <a:spcAft>
                <a:spcPts val="0"/>
              </a:spcAft>
              <a:buSzPts val="1400"/>
              <a:buFont typeface="Arial"/>
              <a:buNone/>
            </a:pPr>
            <a:r>
              <a:t/>
            </a:r>
            <a:endParaRPr/>
          </a:p>
          <a:p>
            <a:pPr indent="0" lvl="1" marL="457200" rtl="0" algn="l">
              <a:lnSpc>
                <a:spcPct val="100000"/>
              </a:lnSpc>
              <a:spcBef>
                <a:spcPts val="1600"/>
              </a:spcBef>
              <a:spcAft>
                <a:spcPts val="0"/>
              </a:spcAft>
              <a:buSzPts val="1400"/>
              <a:buNone/>
            </a:pPr>
            <a:r>
              <a:t/>
            </a:r>
            <a:endParaRPr sz="1400"/>
          </a:p>
          <a:p>
            <a:pPr indent="-196850" lvl="1" marL="742950" rtl="0" algn="l">
              <a:lnSpc>
                <a:spcPct val="100000"/>
              </a:lnSpc>
              <a:spcBef>
                <a:spcPts val="1600"/>
              </a:spcBef>
              <a:spcAft>
                <a:spcPts val="0"/>
              </a:spcAft>
              <a:buSzPts val="1400"/>
              <a:buFont typeface="Arial"/>
              <a:buNone/>
            </a:pPr>
            <a:r>
              <a:t/>
            </a:r>
            <a:endParaRPr/>
          </a:p>
        </p:txBody>
      </p:sp>
    </p:spTree>
  </p:cSld>
  <p:clrMapOvr>
    <a:masterClrMapping/>
  </p:clrMapOvr>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1" name="Shape 451"/>
        <p:cNvGrpSpPr/>
        <p:nvPr/>
      </p:nvGrpSpPr>
      <p:grpSpPr>
        <a:xfrm>
          <a:off x="0" y="0"/>
          <a:ext cx="0" cy="0"/>
          <a:chOff x="0" y="0"/>
          <a:chExt cx="0" cy="0"/>
        </a:xfrm>
      </p:grpSpPr>
      <p:sp>
        <p:nvSpPr>
          <p:cNvPr id="452" name="Google Shape;452;p59"/>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p>
            <a:pPr indent="0" lvl="0" marL="0" rtl="0" algn="ctr">
              <a:lnSpc>
                <a:spcPct val="100000"/>
              </a:lnSpc>
              <a:spcBef>
                <a:spcPts val="0"/>
              </a:spcBef>
              <a:spcAft>
                <a:spcPts val="0"/>
              </a:spcAft>
              <a:buClr>
                <a:srgbClr val="FFFFFF"/>
              </a:buClr>
              <a:buSzPts val="3400"/>
              <a:buFont typeface="Poppins Medium"/>
              <a:buNone/>
            </a:pPr>
            <a:r>
              <a:rPr b="0" i="0" lang="en-US" u="none" cap="none" strike="noStrike">
                <a:latin typeface="Oswald"/>
                <a:ea typeface="Oswald"/>
                <a:cs typeface="Oswald"/>
                <a:sym typeface="Oswald"/>
              </a:rPr>
              <a:t>WSCUC Liaison</a:t>
            </a:r>
            <a:endParaRPr/>
          </a:p>
        </p:txBody>
      </p:sp>
      <p:sp>
        <p:nvSpPr>
          <p:cNvPr id="453" name="Google Shape;453;p59"/>
          <p:cNvSpPr txBox="1"/>
          <p:nvPr/>
        </p:nvSpPr>
        <p:spPr>
          <a:xfrm>
            <a:off x="265500" y="2803075"/>
            <a:ext cx="4045200" cy="1235100"/>
          </a:xfrm>
          <a:prstGeom prst="rect">
            <a:avLst/>
          </a:prstGeom>
          <a:noFill/>
          <a:ln>
            <a:noFill/>
          </a:ln>
        </p:spPr>
        <p:txBody>
          <a:bodyPr anchorCtr="0" anchor="t" bIns="91425" lIns="91425" spcFirstLastPara="1" rIns="91425" wrap="square" tIns="91425">
            <a:normAutofit fontScale="55000" lnSpcReduction="20000"/>
          </a:bodyPr>
          <a:lstStyle/>
          <a:p>
            <a:pPr indent="0" lvl="1" marL="0" marR="0" rtl="0" algn="ctr">
              <a:lnSpc>
                <a:spcPct val="90000"/>
              </a:lnSpc>
              <a:spcBef>
                <a:spcPts val="0"/>
              </a:spcBef>
              <a:spcAft>
                <a:spcPts val="0"/>
              </a:spcAft>
              <a:buNone/>
            </a:pPr>
            <a:r>
              <a:t/>
            </a:r>
            <a:endParaRPr b="0" i="0" sz="900" u="none" cap="none" strike="noStrike">
              <a:solidFill>
                <a:srgbClr val="FFFFFF"/>
              </a:solidFill>
              <a:latin typeface="Oswald"/>
              <a:ea typeface="Oswald"/>
              <a:cs typeface="Oswald"/>
              <a:sym typeface="Oswald"/>
            </a:endParaRPr>
          </a:p>
          <a:p>
            <a:pPr indent="0" lvl="1" marL="0" marR="0" rtl="0" algn="ctr">
              <a:lnSpc>
                <a:spcPct val="90000"/>
              </a:lnSpc>
              <a:spcBef>
                <a:spcPts val="600"/>
              </a:spcBef>
              <a:spcAft>
                <a:spcPts val="0"/>
              </a:spcAft>
              <a:buNone/>
            </a:pPr>
            <a:r>
              <a:rPr b="0" i="0" lang="en-US" sz="2600" u="none" cap="none" strike="noStrike">
                <a:solidFill>
                  <a:srgbClr val="FFFFFF"/>
                </a:solidFill>
                <a:latin typeface="Oswald"/>
                <a:ea typeface="Oswald"/>
                <a:cs typeface="Oswald"/>
                <a:sym typeface="Oswald"/>
              </a:rPr>
              <a:t>Christopher N. Oberg</a:t>
            </a:r>
            <a:endParaRPr b="0" i="0" sz="2600" u="none" cap="none" strike="noStrike">
              <a:solidFill>
                <a:srgbClr val="FFFFFF"/>
              </a:solidFill>
              <a:latin typeface="Oswald"/>
              <a:ea typeface="Oswald"/>
              <a:cs typeface="Oswald"/>
              <a:sym typeface="Oswald"/>
            </a:endParaRPr>
          </a:p>
          <a:p>
            <a:pPr indent="0" lvl="1" marL="0" marR="0" rtl="0" algn="ctr">
              <a:lnSpc>
                <a:spcPct val="90000"/>
              </a:lnSpc>
              <a:spcBef>
                <a:spcPts val="600"/>
              </a:spcBef>
              <a:spcAft>
                <a:spcPts val="0"/>
              </a:spcAft>
              <a:buNone/>
            </a:pPr>
            <a:r>
              <a:rPr b="0" i="0" lang="en-US" sz="2600" u="none" cap="none" strike="noStrike">
                <a:solidFill>
                  <a:srgbClr val="FFFFFF"/>
                </a:solidFill>
                <a:latin typeface="Oswald"/>
                <a:ea typeface="Oswald"/>
                <a:cs typeface="Oswald"/>
                <a:sym typeface="Oswald"/>
              </a:rPr>
              <a:t>Executive Vice President</a:t>
            </a:r>
            <a:endParaRPr/>
          </a:p>
          <a:p>
            <a:pPr indent="0" lvl="1" marL="0" marR="0" rtl="0" algn="ctr">
              <a:lnSpc>
                <a:spcPct val="90000"/>
              </a:lnSpc>
              <a:spcBef>
                <a:spcPts val="600"/>
              </a:spcBef>
              <a:spcAft>
                <a:spcPts val="0"/>
              </a:spcAft>
              <a:buNone/>
            </a:pPr>
            <a:r>
              <a:rPr b="0" i="0" lang="en-US" sz="2600" u="none" cap="none" strike="noStrike">
                <a:solidFill>
                  <a:srgbClr val="FFFFFF"/>
                </a:solidFill>
                <a:latin typeface="Oswald"/>
                <a:ea typeface="Oswald"/>
                <a:cs typeface="Oswald"/>
                <a:sym typeface="Oswald"/>
              </a:rPr>
              <a:t>Email:  coberg@wscuc.org</a:t>
            </a:r>
            <a:endParaRPr/>
          </a:p>
          <a:p>
            <a:pPr indent="0" lvl="1" marL="0" marR="0" rtl="0" algn="ctr">
              <a:lnSpc>
                <a:spcPct val="90000"/>
              </a:lnSpc>
              <a:spcBef>
                <a:spcPts val="600"/>
              </a:spcBef>
              <a:spcAft>
                <a:spcPts val="0"/>
              </a:spcAft>
              <a:buNone/>
            </a:pPr>
            <a:r>
              <a:rPr b="0" i="0" lang="en-US" sz="2600" u="none" cap="none" strike="noStrike">
                <a:solidFill>
                  <a:srgbClr val="FFFFFF"/>
                </a:solidFill>
                <a:latin typeface="Oswald"/>
                <a:ea typeface="Oswald"/>
                <a:cs typeface="Oswald"/>
                <a:sym typeface="Oswald"/>
              </a:rPr>
              <a:t>Mobile: (909) 730-7933</a:t>
            </a:r>
            <a:endParaRPr/>
          </a:p>
          <a:p>
            <a:pPr indent="-342900" lvl="1" marL="685800" marR="0" rtl="0" algn="ctr">
              <a:lnSpc>
                <a:spcPct val="90000"/>
              </a:lnSpc>
              <a:spcBef>
                <a:spcPts val="600"/>
              </a:spcBef>
              <a:spcAft>
                <a:spcPts val="600"/>
              </a:spcAft>
              <a:buNone/>
            </a:pPr>
            <a:r>
              <a:t/>
            </a:r>
            <a:endParaRPr b="0" i="0" sz="900" u="none" cap="none" strike="noStrike">
              <a:solidFill>
                <a:srgbClr val="FFFFFF"/>
              </a:solidFill>
              <a:latin typeface="Oswald"/>
              <a:ea typeface="Oswald"/>
              <a:cs typeface="Oswald"/>
              <a:sym typeface="Oswald"/>
            </a:endParaRPr>
          </a:p>
        </p:txBody>
      </p:sp>
      <p:pic>
        <p:nvPicPr>
          <p:cNvPr descr="Different colored question marks" id="454" name="Google Shape;454;p59"/>
          <p:cNvPicPr preferRelativeResize="0"/>
          <p:nvPr/>
        </p:nvPicPr>
        <p:blipFill rotWithShape="1">
          <a:blip r:embed="rId3">
            <a:alphaModFix/>
          </a:blip>
          <a:srcRect b="0" l="0" r="0" t="0"/>
          <a:stretch/>
        </p:blipFill>
        <p:spPr>
          <a:xfrm>
            <a:off x="4572000" y="0"/>
            <a:ext cx="4571831" cy="51435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6"/>
          <p:cNvSpPr txBox="1"/>
          <p:nvPr>
            <p:ph type="title"/>
          </p:nvPr>
        </p:nvSpPr>
        <p:spPr>
          <a:xfrm>
            <a:off x="1091956" y="151955"/>
            <a:ext cx="7450541"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US" sz="2800"/>
              <a:t>Standards: An Easy Way to Remember Them</a:t>
            </a:r>
            <a:endParaRPr sz="2800"/>
          </a:p>
        </p:txBody>
      </p:sp>
      <p:sp>
        <p:nvSpPr>
          <p:cNvPr id="122" name="Google Shape;122;p6"/>
          <p:cNvSpPr txBox="1"/>
          <p:nvPr>
            <p:ph idx="1" type="body"/>
          </p:nvPr>
        </p:nvSpPr>
        <p:spPr>
          <a:xfrm>
            <a:off x="601503" y="946956"/>
            <a:ext cx="7940994" cy="358934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1:  </a:t>
            </a:r>
            <a:r>
              <a:rPr lang="en-US" sz="2400">
                <a:solidFill>
                  <a:schemeClr val="dk1"/>
                </a:solidFill>
                <a:latin typeface="Oswald"/>
                <a:ea typeface="Oswald"/>
                <a:cs typeface="Oswald"/>
                <a:sym typeface="Oswald"/>
              </a:rPr>
              <a:t>Why are you in business? (mission)</a:t>
            </a:r>
            <a:endParaRPr sz="2400">
              <a:solidFill>
                <a:srgbClr val="5769E5"/>
              </a:solidFill>
              <a:latin typeface="Oswald"/>
              <a:ea typeface="Oswald"/>
              <a:cs typeface="Oswald"/>
              <a:sym typeface="Oswald"/>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t/>
            </a:r>
            <a:endParaRPr sz="2000">
              <a:solidFill>
                <a:srgbClr val="5769E5"/>
              </a:solidFill>
              <a:latin typeface="Oswald"/>
              <a:ea typeface="Oswald"/>
              <a:cs typeface="Oswald"/>
              <a:sym typeface="Oswa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6" name="Shape 126"/>
        <p:cNvGrpSpPr/>
        <p:nvPr/>
      </p:nvGrpSpPr>
      <p:grpSpPr>
        <a:xfrm>
          <a:off x="0" y="0"/>
          <a:ext cx="0" cy="0"/>
          <a:chOff x="0" y="0"/>
          <a:chExt cx="0" cy="0"/>
        </a:xfrm>
      </p:grpSpPr>
      <p:sp>
        <p:nvSpPr>
          <p:cNvPr id="127" name="Google Shape;127;p7"/>
          <p:cNvSpPr txBox="1"/>
          <p:nvPr>
            <p:ph type="title"/>
          </p:nvPr>
        </p:nvSpPr>
        <p:spPr>
          <a:xfrm>
            <a:off x="1091956" y="151955"/>
            <a:ext cx="7450541"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US" sz="2800"/>
              <a:t>Standards: An Easy Way to Remember Them</a:t>
            </a:r>
            <a:endParaRPr sz="2800"/>
          </a:p>
        </p:txBody>
      </p:sp>
      <p:sp>
        <p:nvSpPr>
          <p:cNvPr id="128" name="Google Shape;128;p7"/>
          <p:cNvSpPr txBox="1"/>
          <p:nvPr>
            <p:ph idx="1" type="body"/>
          </p:nvPr>
        </p:nvSpPr>
        <p:spPr>
          <a:xfrm>
            <a:off x="601503" y="946956"/>
            <a:ext cx="7940994" cy="358934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1:  </a:t>
            </a:r>
            <a:r>
              <a:rPr lang="en-US" sz="2400">
                <a:solidFill>
                  <a:schemeClr val="dk1"/>
                </a:solidFill>
                <a:latin typeface="Oswald"/>
                <a:ea typeface="Oswald"/>
                <a:cs typeface="Oswald"/>
                <a:sym typeface="Oswald"/>
              </a:rPr>
              <a:t>Why are you in business? (mission)</a:t>
            </a:r>
            <a:endParaRPr sz="2400">
              <a:solidFill>
                <a:srgbClr val="5769E5"/>
              </a:solidFill>
              <a:latin typeface="Oswald"/>
              <a:ea typeface="Oswald"/>
              <a:cs typeface="Oswald"/>
              <a:sym typeface="Oswald"/>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2:  </a:t>
            </a:r>
            <a:r>
              <a:rPr lang="en-US" sz="2400">
                <a:solidFill>
                  <a:schemeClr val="dk1"/>
                </a:solidFill>
                <a:latin typeface="Oswald"/>
                <a:ea typeface="Oswald"/>
                <a:cs typeface="Oswald"/>
                <a:sym typeface="Oswald"/>
              </a:rPr>
              <a:t>How do you conduct your business? (teaching, learning, research)</a:t>
            </a:r>
            <a:endParaRPr sz="2400">
              <a:solidFill>
                <a:srgbClr val="5769E5"/>
              </a:solidFill>
              <a:latin typeface="Oswald"/>
              <a:ea typeface="Oswald"/>
              <a:cs typeface="Oswald"/>
              <a:sym typeface="Oswald"/>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t/>
            </a:r>
            <a:endParaRPr sz="2000">
              <a:solidFill>
                <a:srgbClr val="5769E5"/>
              </a:solidFill>
              <a:latin typeface="Oswald"/>
              <a:ea typeface="Oswald"/>
              <a:cs typeface="Oswald"/>
              <a:sym typeface="Oswald"/>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8"/>
          <p:cNvSpPr txBox="1"/>
          <p:nvPr>
            <p:ph type="title"/>
          </p:nvPr>
        </p:nvSpPr>
        <p:spPr>
          <a:xfrm>
            <a:off x="1091956" y="151955"/>
            <a:ext cx="7450541"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US" sz="2800"/>
              <a:t>Standards: An Easy Way to Remember Them</a:t>
            </a:r>
            <a:endParaRPr sz="2800"/>
          </a:p>
        </p:txBody>
      </p:sp>
      <p:sp>
        <p:nvSpPr>
          <p:cNvPr id="134" name="Google Shape;134;p8"/>
          <p:cNvSpPr txBox="1"/>
          <p:nvPr>
            <p:ph idx="1" type="body"/>
          </p:nvPr>
        </p:nvSpPr>
        <p:spPr>
          <a:xfrm>
            <a:off x="601503" y="946956"/>
            <a:ext cx="7940994" cy="358934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1:  </a:t>
            </a:r>
            <a:r>
              <a:rPr lang="en-US" sz="2400">
                <a:solidFill>
                  <a:schemeClr val="dk1"/>
                </a:solidFill>
                <a:latin typeface="Oswald"/>
                <a:ea typeface="Oswald"/>
                <a:cs typeface="Oswald"/>
                <a:sym typeface="Oswald"/>
              </a:rPr>
              <a:t>Why are you in business? (mission)</a:t>
            </a:r>
            <a:endParaRPr sz="2400">
              <a:solidFill>
                <a:srgbClr val="5769E5"/>
              </a:solidFill>
              <a:latin typeface="Oswald"/>
              <a:ea typeface="Oswald"/>
              <a:cs typeface="Oswald"/>
              <a:sym typeface="Oswald"/>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2:  </a:t>
            </a:r>
            <a:r>
              <a:rPr lang="en-US" sz="2400">
                <a:solidFill>
                  <a:schemeClr val="dk1"/>
                </a:solidFill>
                <a:latin typeface="Oswald"/>
                <a:ea typeface="Oswald"/>
                <a:cs typeface="Oswald"/>
                <a:sym typeface="Oswald"/>
              </a:rPr>
              <a:t>How do you conduct your business? (teaching, learning, research)</a:t>
            </a:r>
            <a:endParaRPr sz="2400">
              <a:solidFill>
                <a:srgbClr val="5769E5"/>
              </a:solidFill>
              <a:latin typeface="Oswald"/>
              <a:ea typeface="Oswald"/>
              <a:cs typeface="Oswald"/>
              <a:sym typeface="Oswald"/>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3:  </a:t>
            </a:r>
            <a:r>
              <a:rPr lang="en-US" sz="2400">
                <a:solidFill>
                  <a:schemeClr val="dk1"/>
                </a:solidFill>
                <a:latin typeface="Oswald"/>
                <a:ea typeface="Oswald"/>
                <a:cs typeface="Oswald"/>
                <a:sym typeface="Oswald"/>
              </a:rPr>
              <a:t>What resources do you allocate to your business? (capital)</a:t>
            </a:r>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t/>
            </a:r>
            <a:endParaRPr sz="2000">
              <a:solidFill>
                <a:srgbClr val="5769E5"/>
              </a:solidFill>
              <a:latin typeface="Oswald"/>
              <a:ea typeface="Oswald"/>
              <a:cs typeface="Oswald"/>
              <a:sym typeface="Oswa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9"/>
          <p:cNvSpPr txBox="1"/>
          <p:nvPr>
            <p:ph type="title"/>
          </p:nvPr>
        </p:nvSpPr>
        <p:spPr>
          <a:xfrm>
            <a:off x="1091956" y="151955"/>
            <a:ext cx="7450541" cy="7557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2800"/>
              <a:buNone/>
            </a:pPr>
            <a:r>
              <a:rPr lang="en-US" sz="2800"/>
              <a:t>Standards: An Easy Way to Remember Them</a:t>
            </a:r>
            <a:endParaRPr sz="2800"/>
          </a:p>
        </p:txBody>
      </p:sp>
      <p:sp>
        <p:nvSpPr>
          <p:cNvPr id="140" name="Google Shape;140;p9"/>
          <p:cNvSpPr txBox="1"/>
          <p:nvPr>
            <p:ph idx="1" type="body"/>
          </p:nvPr>
        </p:nvSpPr>
        <p:spPr>
          <a:xfrm>
            <a:off x="601503" y="946956"/>
            <a:ext cx="7940994" cy="3589349"/>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1:  </a:t>
            </a:r>
            <a:r>
              <a:rPr lang="en-US" sz="2400">
                <a:solidFill>
                  <a:schemeClr val="dk1"/>
                </a:solidFill>
                <a:latin typeface="Oswald"/>
                <a:ea typeface="Oswald"/>
                <a:cs typeface="Oswald"/>
                <a:sym typeface="Oswald"/>
              </a:rPr>
              <a:t>Why are you in business? (mission)</a:t>
            </a:r>
            <a:endParaRPr sz="2400">
              <a:solidFill>
                <a:srgbClr val="5769E5"/>
              </a:solidFill>
              <a:latin typeface="Oswald"/>
              <a:ea typeface="Oswald"/>
              <a:cs typeface="Oswald"/>
              <a:sym typeface="Oswald"/>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2:  </a:t>
            </a:r>
            <a:r>
              <a:rPr lang="en-US" sz="2400">
                <a:solidFill>
                  <a:schemeClr val="dk1"/>
                </a:solidFill>
                <a:latin typeface="Oswald"/>
                <a:ea typeface="Oswald"/>
                <a:cs typeface="Oswald"/>
                <a:sym typeface="Oswald"/>
              </a:rPr>
              <a:t>How do you conduct your business? (teaching, learning, research)</a:t>
            </a:r>
            <a:endParaRPr sz="2400">
              <a:solidFill>
                <a:srgbClr val="5769E5"/>
              </a:solidFill>
              <a:latin typeface="Oswald"/>
              <a:ea typeface="Oswald"/>
              <a:cs typeface="Oswald"/>
              <a:sym typeface="Oswald"/>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3:  </a:t>
            </a:r>
            <a:r>
              <a:rPr lang="en-US" sz="2400">
                <a:solidFill>
                  <a:schemeClr val="dk1"/>
                </a:solidFill>
                <a:latin typeface="Oswald"/>
                <a:ea typeface="Oswald"/>
                <a:cs typeface="Oswald"/>
                <a:sym typeface="Oswald"/>
              </a:rPr>
              <a:t>What resources do you allocate to your business? (capital)</a:t>
            </a:r>
            <a:endParaRPr/>
          </a:p>
          <a:p>
            <a:pPr indent="-228600" lvl="0" marL="457200" rtl="0" algn="l">
              <a:lnSpc>
                <a:spcPct val="100000"/>
              </a:lnSpc>
              <a:spcBef>
                <a:spcPts val="0"/>
              </a:spcBef>
              <a:spcAft>
                <a:spcPts val="0"/>
              </a:spcAft>
              <a:buClr>
                <a:srgbClr val="5769E5"/>
              </a:buClr>
              <a:buSzPts val="1800"/>
              <a:buFont typeface="Arial"/>
              <a:buNone/>
            </a:pPr>
            <a:r>
              <a:t/>
            </a:r>
            <a:endParaRPr b="1" sz="2400">
              <a:latin typeface="Noto Sans JP"/>
              <a:ea typeface="Noto Sans JP"/>
              <a:cs typeface="Noto Sans JP"/>
              <a:sym typeface="Noto Sans JP"/>
            </a:endParaRPr>
          </a:p>
          <a:p>
            <a:pPr indent="0" lvl="0" marL="0" rtl="0" algn="l">
              <a:lnSpc>
                <a:spcPct val="100000"/>
              </a:lnSpc>
              <a:spcBef>
                <a:spcPts val="0"/>
              </a:spcBef>
              <a:spcAft>
                <a:spcPts val="0"/>
              </a:spcAft>
              <a:buClr>
                <a:srgbClr val="5769E5"/>
              </a:buClr>
              <a:buSzPts val="1800"/>
              <a:buNone/>
            </a:pPr>
            <a:r>
              <a:rPr lang="en-US" sz="2400">
                <a:solidFill>
                  <a:srgbClr val="5769E5"/>
                </a:solidFill>
                <a:latin typeface="Oswald"/>
                <a:ea typeface="Oswald"/>
                <a:cs typeface="Oswald"/>
                <a:sym typeface="Oswald"/>
              </a:rPr>
              <a:t>Standard 4:  </a:t>
            </a:r>
            <a:r>
              <a:rPr lang="en-US" sz="2400">
                <a:solidFill>
                  <a:schemeClr val="dk1"/>
                </a:solidFill>
                <a:latin typeface="Oswald"/>
                <a:ea typeface="Oswald"/>
                <a:cs typeface="Oswald"/>
                <a:sym typeface="Oswald"/>
              </a:rPr>
              <a:t>How do you know you are doing your business well? (evaluation)</a:t>
            </a:r>
            <a:endParaRPr sz="2400">
              <a:solidFill>
                <a:srgbClr val="5769E5"/>
              </a:solidFill>
              <a:latin typeface="Oswald"/>
              <a:ea typeface="Oswald"/>
              <a:cs typeface="Oswald"/>
              <a:sym typeface="Oswald"/>
            </a:endParaRPr>
          </a:p>
          <a:p>
            <a:pPr indent="0" lvl="0" marL="0" rtl="0" algn="l">
              <a:lnSpc>
                <a:spcPct val="100000"/>
              </a:lnSpc>
              <a:spcBef>
                <a:spcPts val="0"/>
              </a:spcBef>
              <a:spcAft>
                <a:spcPts val="0"/>
              </a:spcAft>
              <a:buClr>
                <a:srgbClr val="5769E5"/>
              </a:buClr>
              <a:buSzPts val="1800"/>
              <a:buNone/>
            </a:pPr>
            <a:r>
              <a:t/>
            </a:r>
            <a:endParaRPr sz="2000">
              <a:solidFill>
                <a:srgbClr val="5769E5"/>
              </a:solidFill>
              <a:latin typeface="Oswald"/>
              <a:ea typeface="Oswald"/>
              <a:cs typeface="Oswald"/>
              <a:sym typeface="Oswald"/>
            </a:endParaRPr>
          </a:p>
        </p:txBody>
      </p:sp>
    </p:spTree>
  </p:cSld>
  <p:clrMapOvr>
    <a:masterClrMapping/>
  </p:clrMapOvr>
</p:sld>
</file>

<file path=ppt/theme/theme1.xml><?xml version="1.0" encoding="utf-8"?>
<a:theme xmlns:a="http://schemas.openxmlformats.org/drawingml/2006/main" xmlns:r="http://schemas.openxmlformats.org/officeDocument/2006/relationships" name="OCJ">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Susan Opp</dc:creator>
</cp:coreProperties>
</file>